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88024" y="836712"/>
            <a:ext cx="3313355" cy="909628"/>
          </a:xfrm>
        </p:spPr>
        <p:txBody>
          <a:bodyPr/>
          <a:lstStyle/>
          <a:p>
            <a:r>
              <a:rPr lang="es-ES" b="1" dirty="0">
                <a:latin typeface="Comic Sans MS" pitchFamily="66" charset="0"/>
              </a:rPr>
              <a:t>TEMA 11.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2708920"/>
            <a:ext cx="3309803" cy="1260629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>
                <a:latin typeface="Comic Sans MS" pitchFamily="66" charset="0"/>
              </a:rPr>
              <a:t>CEFALEAS.</a:t>
            </a:r>
          </a:p>
          <a:p>
            <a:r>
              <a:rPr lang="es-ES" b="1" dirty="0">
                <a:latin typeface="Comic Sans MS" pitchFamily="66" charset="0"/>
              </a:rPr>
              <a:t>MENINGITIS.</a:t>
            </a:r>
          </a:p>
          <a:p>
            <a:r>
              <a:rPr lang="es-ES" b="1" dirty="0">
                <a:latin typeface="Comic Sans MS" pitchFamily="66" charset="0"/>
              </a:rPr>
              <a:t>ENCEFALITIS.</a:t>
            </a:r>
          </a:p>
          <a:p>
            <a:r>
              <a:rPr lang="es-ES" b="1" dirty="0">
                <a:latin typeface="Comic Sans MS" pitchFamily="66" charset="0"/>
              </a:rPr>
              <a:t>ABSCESO CEREBRAL.</a:t>
            </a:r>
          </a:p>
          <a:p>
            <a:r>
              <a:rPr lang="es-ES" b="1" dirty="0">
                <a:latin typeface="Comic Sans MS" pitchFamily="66" charset="0"/>
              </a:rPr>
              <a:t>SÍNDROME CONFUSIONAL AGUDO.</a:t>
            </a:r>
          </a:p>
        </p:txBody>
      </p:sp>
    </p:spTree>
    <p:extLst>
      <p:ext uri="{BB962C8B-B14F-4D97-AF65-F5344CB8AC3E}">
        <p14:creationId xmlns:p14="http://schemas.microsoft.com/office/powerpoint/2010/main" val="13780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7704856" cy="3843789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LEVE-MODERADA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b="1" dirty="0" err="1" smtClean="0">
                <a:latin typeface="Comic Sans MS" pitchFamily="66" charset="0"/>
              </a:rPr>
              <a:t>analgesicos</a:t>
            </a:r>
            <a:r>
              <a:rPr lang="es-ES" b="1" dirty="0" smtClean="0">
                <a:latin typeface="Comic Sans MS" pitchFamily="66" charset="0"/>
              </a:rPr>
              <a:t>/AINES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68580" indent="0">
              <a:buNone/>
            </a:pPr>
            <a:endParaRPr lang="es-ES" sz="1200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MODERADA-GRAV</a:t>
            </a:r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E: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TRIPTANTES</a:t>
            </a:r>
            <a:r>
              <a:rPr lang="es-ES" dirty="0" smtClean="0">
                <a:latin typeface="Comic Sans MS" pitchFamily="66" charset="0"/>
              </a:rPr>
              <a:t> (2ª dosis si cefalea reaparece entre 4 y 24h tras 1ª dosis y no se aplicará si 1ª dosis fue ineficaz)</a:t>
            </a:r>
          </a:p>
          <a:p>
            <a:pPr marL="68580" indent="0">
              <a:buNone/>
            </a:pPr>
            <a:endParaRPr lang="es-ES" sz="1200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MIGRAÑA REFRACTARIA</a:t>
            </a:r>
            <a:r>
              <a:rPr lang="es-ES" dirty="0" smtClean="0">
                <a:latin typeface="Comic Sans MS" pitchFamily="66" charset="0"/>
              </a:rPr>
              <a:t>: cambio de </a:t>
            </a:r>
            <a:r>
              <a:rPr lang="es-ES" b="1" dirty="0" smtClean="0">
                <a:latin typeface="Comic Sans MS" pitchFamily="66" charset="0"/>
              </a:rPr>
              <a:t>TRIPTAN </a:t>
            </a:r>
            <a:r>
              <a:rPr lang="es-ES" dirty="0" smtClean="0">
                <a:latin typeface="Comic Sans MS" pitchFamily="66" charset="0"/>
              </a:rPr>
              <a:t>+ </a:t>
            </a:r>
            <a:r>
              <a:rPr lang="es-ES" b="1" dirty="0" smtClean="0">
                <a:latin typeface="Comic Sans MS" pitchFamily="66" charset="0"/>
              </a:rPr>
              <a:t>NAPROXENO</a:t>
            </a:r>
            <a:r>
              <a:rPr lang="es-ES" dirty="0" smtClean="0">
                <a:latin typeface="Comic Sans MS" pitchFamily="66" charset="0"/>
              </a:rPr>
              <a:t> + </a:t>
            </a:r>
            <a:r>
              <a:rPr lang="es-ES" b="1" dirty="0" smtClean="0">
                <a:latin typeface="Comic Sans MS" pitchFamily="66" charset="0"/>
              </a:rPr>
              <a:t>ANTG. DOPA </a:t>
            </a:r>
            <a:r>
              <a:rPr lang="es-ES" dirty="0" smtClean="0">
                <a:latin typeface="Comic Sans MS" pitchFamily="66" charset="0"/>
              </a:rPr>
              <a:t>(</a:t>
            </a:r>
            <a:r>
              <a:rPr lang="es-ES" dirty="0" err="1" smtClean="0">
                <a:latin typeface="Comic Sans MS" pitchFamily="66" charset="0"/>
              </a:rPr>
              <a:t>clorpromazina-metoclopramina</a:t>
            </a:r>
            <a:r>
              <a:rPr lang="es-ES" dirty="0" smtClean="0">
                <a:latin typeface="Comic Sans MS" pitchFamily="66" charset="0"/>
              </a:rPr>
              <a:t>) +/- </a:t>
            </a:r>
            <a:r>
              <a:rPr lang="es-ES" b="1" dirty="0" smtClean="0">
                <a:latin typeface="Comic Sans MS" pitchFamily="66" charset="0"/>
              </a:rPr>
              <a:t>CORTIDOIDES.</a:t>
            </a:r>
          </a:p>
          <a:p>
            <a:pPr marL="68580" indent="0">
              <a:buNone/>
            </a:pPr>
            <a:endParaRPr lang="es-ES" sz="1200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ESTATUS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b="1" dirty="0" smtClean="0">
                <a:latin typeface="Comic Sans MS" pitchFamily="66" charset="0"/>
              </a:rPr>
              <a:t>Hidratación</a:t>
            </a:r>
            <a:r>
              <a:rPr lang="es-ES" dirty="0" smtClean="0">
                <a:latin typeface="Comic Sans MS" pitchFamily="66" charset="0"/>
              </a:rPr>
              <a:t> + </a:t>
            </a:r>
            <a:r>
              <a:rPr lang="es-ES" b="1" dirty="0" err="1" smtClean="0">
                <a:latin typeface="Comic Sans MS" pitchFamily="66" charset="0"/>
              </a:rPr>
              <a:t>ANTIeméticos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+ </a:t>
            </a:r>
            <a:r>
              <a:rPr lang="es-ES" b="1" dirty="0" smtClean="0">
                <a:latin typeface="Comic Sans MS" pitchFamily="66" charset="0"/>
              </a:rPr>
              <a:t>AINES </a:t>
            </a:r>
            <a:r>
              <a:rPr lang="es-ES" dirty="0" smtClean="0">
                <a:latin typeface="Comic Sans MS" pitchFamily="66" charset="0"/>
              </a:rPr>
              <a:t>iv + </a:t>
            </a:r>
            <a:r>
              <a:rPr lang="es-ES" b="1" dirty="0" smtClean="0">
                <a:latin typeface="Comic Sans MS" pitchFamily="66" charset="0"/>
              </a:rPr>
              <a:t>CORTICOIDES</a:t>
            </a:r>
            <a:r>
              <a:rPr lang="es-ES" dirty="0" smtClean="0">
                <a:latin typeface="Comic Sans MS" pitchFamily="66" charset="0"/>
              </a:rPr>
              <a:t> + </a:t>
            </a:r>
            <a:r>
              <a:rPr lang="es-ES" b="1" dirty="0" smtClean="0">
                <a:latin typeface="Comic Sans MS" pitchFamily="66" charset="0"/>
              </a:rPr>
              <a:t>TRIPTAN</a:t>
            </a:r>
            <a:r>
              <a:rPr lang="es-ES" dirty="0" smtClean="0">
                <a:latin typeface="Comic Sans MS" pitchFamily="66" charset="0"/>
              </a:rPr>
              <a:t> (si no lo ha tomado antes). Si no respuesta: Mg, VALPROICO, DXT.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TRATAMIENTO PREVENTIVO</a:t>
            </a:r>
            <a:b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(6 a 12 meses)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276872"/>
            <a:ext cx="7920880" cy="3508977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Más de 3 /mes ó 2 días/semana.</a:t>
            </a:r>
          </a:p>
          <a:p>
            <a:r>
              <a:rPr lang="es-ES" sz="2800" dirty="0" err="1" smtClean="0">
                <a:latin typeface="Comic Sans MS" pitchFamily="66" charset="0"/>
              </a:rPr>
              <a:t>Tto</a:t>
            </a:r>
            <a:r>
              <a:rPr lang="es-ES" sz="2800" dirty="0" smtClean="0">
                <a:latin typeface="Comic Sans MS" pitchFamily="66" charset="0"/>
              </a:rPr>
              <a:t> sintomático agudo o ineficaz o está contraindicado.</a:t>
            </a:r>
          </a:p>
          <a:p>
            <a:r>
              <a:rPr lang="es-ES" sz="2800" dirty="0" smtClean="0">
                <a:latin typeface="Comic Sans MS" pitchFamily="66" charset="0"/>
              </a:rPr>
              <a:t>Migrañas incapacitantes (M. hemipléjica)</a:t>
            </a:r>
          </a:p>
          <a:p>
            <a:r>
              <a:rPr lang="es-ES" sz="2800" dirty="0" smtClean="0">
                <a:latin typeface="Comic Sans MS" pitchFamily="66" charset="0"/>
              </a:rPr>
              <a:t>Complicaciones: ESTATUS o auras prolongadas. 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916832"/>
            <a:ext cx="7992888" cy="3508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Antiepiléptico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TOPIRAMATO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 (M. basilar o M. con /sin aura),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LAMOTRIGINA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 (M. con aura),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ZONISAMIDA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 (2ª o 3ª elección).</a:t>
            </a:r>
          </a:p>
          <a:p>
            <a:endParaRPr lang="es-ES" sz="1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Betabloqueantes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METOPROLOL, PROPRANOLOL 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(M. con estrés-ansiedad, </a:t>
            </a:r>
            <a:r>
              <a:rPr lang="es-ES" sz="2400" dirty="0" err="1" smtClean="0">
                <a:solidFill>
                  <a:schemeClr val="accent2"/>
                </a:solidFill>
                <a:latin typeface="Comic Sans MS" pitchFamily="66" charset="0"/>
              </a:rPr>
              <a:t>hipetiroidismo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 y/o HTIC).</a:t>
            </a:r>
          </a:p>
          <a:p>
            <a:endParaRPr lang="es-ES" sz="1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Antagonistas del calcio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FLUNARIZINA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 (M. Basilar o sin aura. Contraindicada: Depresión, IC, IR, </a:t>
            </a:r>
            <a:r>
              <a:rPr lang="es-ES" sz="2400" dirty="0" err="1" smtClean="0">
                <a:solidFill>
                  <a:schemeClr val="accent2"/>
                </a:solidFill>
                <a:latin typeface="Comic Sans MS" pitchFamily="66" charset="0"/>
              </a:rPr>
              <a:t>I.Hep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.).</a:t>
            </a:r>
          </a:p>
          <a:p>
            <a:endParaRPr lang="es-ES" sz="1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Antidepresivos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AMITRIPTILINA</a:t>
            </a:r>
            <a:r>
              <a:rPr lang="es-ES" sz="2400" dirty="0" smtClean="0">
                <a:solidFill>
                  <a:schemeClr val="accent2"/>
                </a:solidFill>
                <a:latin typeface="Comic Sans MS" pitchFamily="66" charset="0"/>
              </a:rPr>
              <a:t> (C. tensional)</a:t>
            </a:r>
            <a:endParaRPr lang="es-E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CEFALEA EN RACIMOS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689524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Comic Sans MS" pitchFamily="66" charset="0"/>
              </a:rPr>
              <a:t>VARONES-30 años. Desencadenante: ALCOHOL.</a:t>
            </a:r>
          </a:p>
          <a:p>
            <a:r>
              <a:rPr lang="es-ES" dirty="0" smtClean="0">
                <a:latin typeface="Comic Sans MS" pitchFamily="66" charset="0"/>
              </a:rPr>
              <a:t>UNILATERAL, peri o </a:t>
            </a:r>
            <a:r>
              <a:rPr lang="es-ES" dirty="0" err="1" smtClean="0">
                <a:latin typeface="Comic Sans MS" pitchFamily="66" charset="0"/>
              </a:rPr>
              <a:t>supraorbitaria</a:t>
            </a:r>
            <a:r>
              <a:rPr lang="es-ES" dirty="0" smtClean="0">
                <a:latin typeface="Comic Sans MS" pitchFamily="66" charset="0"/>
              </a:rPr>
              <a:t> 15-180 min.</a:t>
            </a:r>
          </a:p>
          <a:p>
            <a:r>
              <a:rPr lang="es-ES" dirty="0" smtClean="0">
                <a:latin typeface="Comic Sans MS" pitchFamily="66" charset="0"/>
              </a:rPr>
              <a:t>INYECCIÓN CONJUNTIVAL, LAGRIMEO, CONGESTIÓN NASAL, MIOSIS, PTOSIS, EDEMA PARPEBRAL…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60032" y="4462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C.T.A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3100"/>
            <a:ext cx="7704856" cy="42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357301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CORTICOIDES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HEMICRÁNEA PAROXÍSTICA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Similar a C. racimos pero MÁS BREVE (2-30 min) y MÁS FRECUENTE (5/día). </a:t>
            </a:r>
          </a:p>
          <a:p>
            <a:r>
              <a:rPr lang="es-ES" dirty="0" smtClean="0"/>
              <a:t>MUJERES.</a:t>
            </a:r>
          </a:p>
          <a:p>
            <a:r>
              <a:rPr lang="es-ES" dirty="0" smtClean="0"/>
              <a:t>SIN DESENCADENANTE.</a:t>
            </a:r>
          </a:p>
          <a:p>
            <a:r>
              <a:rPr lang="es-ES" dirty="0" err="1" smtClean="0"/>
              <a:t>Tto</a:t>
            </a:r>
            <a:r>
              <a:rPr lang="es-ES" dirty="0" smtClean="0"/>
              <a:t>: INDOMETACINA.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4462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C.T.A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4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578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SUNT / SUNA </a:t>
            </a:r>
            <a:r>
              <a:rPr lang="es-ES" sz="1800" b="1" dirty="0" smtClean="0">
                <a:latin typeface="Comic Sans MS" pitchFamily="66" charset="0"/>
              </a:rPr>
              <a:t>(sólo un síntoma vegetativo)</a:t>
            </a:r>
            <a:endParaRPr lang="es-ES" sz="18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508977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C. </a:t>
            </a:r>
            <a:r>
              <a:rPr lang="es-ES" dirty="0" err="1" smtClean="0">
                <a:latin typeface="Comic Sans MS" pitchFamily="66" charset="0"/>
              </a:rPr>
              <a:t>neuralgiforme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latin typeface="Comic Sans MS" pitchFamily="66" charset="0"/>
              </a:rPr>
              <a:t>1 a 5-10 min. 5-6/hora (&gt;100/día).</a:t>
            </a:r>
          </a:p>
          <a:p>
            <a:r>
              <a:rPr lang="es-ES" dirty="0" smtClean="0">
                <a:latin typeface="Comic Sans MS" pitchFamily="66" charset="0"/>
              </a:rPr>
              <a:t>Clínica similar a C. racimos. NO cambio pupilar.</a:t>
            </a:r>
          </a:p>
          <a:p>
            <a:r>
              <a:rPr lang="es-ES" dirty="0" smtClean="0">
                <a:latin typeface="Comic Sans MS" pitchFamily="66" charset="0"/>
              </a:rPr>
              <a:t>Desencadenante: ESTÍMULO CUTÁNEO o MOVIMIENTO CERVICAL.</a:t>
            </a:r>
          </a:p>
          <a:p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: REBELDE. (</a:t>
            </a:r>
            <a:r>
              <a:rPr lang="es-ES" dirty="0" err="1" smtClean="0">
                <a:latin typeface="Comic Sans MS" pitchFamily="66" charset="0"/>
              </a:rPr>
              <a:t>Lamotrigina</a:t>
            </a:r>
            <a:r>
              <a:rPr lang="es-ES" dirty="0" smtClean="0">
                <a:latin typeface="Comic Sans MS" pitchFamily="66" charset="0"/>
              </a:rPr>
              <a:t> ó </a:t>
            </a:r>
            <a:r>
              <a:rPr lang="es-ES" dirty="0" err="1" smtClean="0">
                <a:latin typeface="Comic Sans MS" pitchFamily="66" charset="0"/>
              </a:rPr>
              <a:t>topiramato</a:t>
            </a:r>
            <a:r>
              <a:rPr lang="es-ES" dirty="0" smtClean="0">
                <a:latin typeface="Comic Sans MS" pitchFamily="66" charset="0"/>
              </a:rPr>
              <a:t>/</a:t>
            </a:r>
            <a:r>
              <a:rPr lang="es-ES" dirty="0" err="1" smtClean="0">
                <a:latin typeface="Comic Sans MS" pitchFamily="66" charset="0"/>
              </a:rPr>
              <a:t>gabapentina</a:t>
            </a:r>
            <a:r>
              <a:rPr lang="es-ES" dirty="0" smtClean="0">
                <a:latin typeface="Comic Sans MS" pitchFamily="66" charset="0"/>
              </a:rPr>
              <a:t>)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4462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C.T.A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9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27984" y="446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C.T.A</a:t>
            </a:r>
            <a:r>
              <a:rPr lang="es-ES" dirty="0" smtClean="0"/>
              <a:t>. </a:t>
            </a:r>
            <a:r>
              <a:rPr lang="es-ES" sz="1600" dirty="0" smtClean="0">
                <a:solidFill>
                  <a:schemeClr val="accent1"/>
                </a:solidFill>
              </a:rPr>
              <a:t>(C. agudas recurrentes)</a:t>
            </a:r>
            <a:endParaRPr lang="es-ES" sz="1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22153"/>
              </p:ext>
            </p:extLst>
          </p:nvPr>
        </p:nvGraphicFramePr>
        <p:xfrm>
          <a:off x="467544" y="1052736"/>
          <a:ext cx="8280921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646870"/>
                <a:gridCol w="2873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RACIMOS </a:t>
                      </a:r>
                      <a:endParaRPr lang="es-ES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HEMICRÁNEA</a:t>
                      </a:r>
                      <a:endParaRPr lang="es-ES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SUNCT</a:t>
                      </a:r>
                      <a:endParaRPr lang="es-ES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Comic Sans MS" pitchFamily="66" charset="0"/>
                        </a:rPr>
                        <a:t>HOMBRES, 30a</a:t>
                      </a:r>
                    </a:p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MUJERES, adultas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15 - 180 min</a:t>
                      </a:r>
                    </a:p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1 – 8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ep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/día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2 –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30 min.</a:t>
                      </a:r>
                    </a:p>
                    <a:p>
                      <a:pPr algn="ctr"/>
                      <a:r>
                        <a:rPr lang="es-ES" baseline="0" dirty="0" smtClean="0">
                          <a:latin typeface="Comic Sans MS" pitchFamily="66" charset="0"/>
                        </a:rPr>
                        <a:t>5 – 10 </a:t>
                      </a:r>
                      <a:r>
                        <a:rPr lang="es-ES" baseline="0" dirty="0" err="1" smtClean="0">
                          <a:latin typeface="Comic Sans MS" pitchFamily="66" charset="0"/>
                        </a:rPr>
                        <a:t>ep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/día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1 – 10 min</a:t>
                      </a:r>
                    </a:p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&gt; 100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ep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/día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ALCOHOL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SIN DESENCADENANTE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ESTÍMULO CUTÁNEO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O MOV.CERVICAL.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Unilateral /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periocular</a:t>
                      </a:r>
                      <a:endParaRPr lang="es-ES" dirty="0" smtClean="0">
                        <a:latin typeface="Comic Sans MS" pitchFamily="66" charset="0"/>
                      </a:endParaRP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Miosis,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lagrimeo, congestión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= racimos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= racimos.</a:t>
                      </a: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NO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alt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. PUPILAR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O2 +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triptan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INDOMETACINA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Comic Sans MS" pitchFamily="66" charset="0"/>
                        </a:rPr>
                        <a:t>Lamotrigina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ó</a:t>
                      </a:r>
                    </a:p>
                    <a:p>
                      <a:r>
                        <a:rPr lang="es-ES" baseline="0" dirty="0" err="1" smtClean="0">
                          <a:latin typeface="Comic Sans MS" pitchFamily="66" charset="0"/>
                        </a:rPr>
                        <a:t>Topiramato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es-ES" baseline="0" dirty="0" err="1" smtClean="0">
                          <a:latin typeface="Comic Sans MS" pitchFamily="66" charset="0"/>
                        </a:rPr>
                        <a:t>Gabapentina</a:t>
                      </a:r>
                      <a:endParaRPr lang="es-ES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PX: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VERAPAMILO +/- CORTICOIDES.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980728"/>
            <a:ext cx="7272924" cy="4851901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SDR HTIC</a:t>
            </a:r>
            <a:r>
              <a:rPr lang="es-ES" dirty="0" smtClean="0">
                <a:latin typeface="Comic Sans MS" pitchFamily="66" charset="0"/>
              </a:rPr>
              <a:t>: vómitos «escopetazo», lesión VI par craneal (DIPLOPIA BINOCULAR HORIZONTAL).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S. hipertónico 7%.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Manitol 20%.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DXT si edema </a:t>
            </a:r>
            <a:r>
              <a:rPr lang="es-ES" dirty="0" err="1" smtClean="0">
                <a:latin typeface="Comic Sans MS" pitchFamily="66" charset="0"/>
              </a:rPr>
              <a:t>vasogénico</a:t>
            </a:r>
            <a:r>
              <a:rPr lang="es-ES" dirty="0" smtClean="0">
                <a:latin typeface="Comic Sans MS" pitchFamily="66" charset="0"/>
              </a:rPr>
              <a:t> (tumor o absceso).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Hiperventilación (hipocapnia-VC).</a:t>
            </a:r>
          </a:p>
          <a:p>
            <a:pPr marL="365760" lvl="1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HTIC benigna</a:t>
            </a:r>
            <a:r>
              <a:rPr lang="es-ES" dirty="0" smtClean="0">
                <a:latin typeface="Comic Sans MS" pitchFamily="66" charset="0"/>
              </a:rPr>
              <a:t>: MUJER, 20-40años, OBESIDAD. Consumo de tetraciclina, corticoides y </a:t>
            </a:r>
            <a:r>
              <a:rPr lang="es-ES" dirty="0" err="1" smtClean="0">
                <a:latin typeface="Comic Sans MS" pitchFamily="66" charset="0"/>
              </a:rPr>
              <a:t>vit</a:t>
            </a:r>
            <a:r>
              <a:rPr lang="es-ES" dirty="0" smtClean="0">
                <a:latin typeface="Comic Sans MS" pitchFamily="66" charset="0"/>
              </a:rPr>
              <a:t> A. </a:t>
            </a:r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: ACETAZOLAMIDA, FUROSEMIDA y TOPIRAMATO +/- derivación LCR.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184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C. AGUDAS PROGRESIVAS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45117" y="1556792"/>
            <a:ext cx="2497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Triada CUSHING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HTA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BRD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ALT. RESPIRACIÓN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757888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CEFALEA TENSIONAL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74511"/>
            <a:ext cx="8568952" cy="3508977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CEFALEA MÁS FRECUENTE</a:t>
            </a:r>
            <a:r>
              <a:rPr lang="es-ES" dirty="0" smtClean="0">
                <a:latin typeface="Comic Sans MS" pitchFamily="66" charset="0"/>
              </a:rPr>
              <a:t>. </a:t>
            </a:r>
            <a:r>
              <a:rPr lang="es-ES" b="1" dirty="0" smtClean="0">
                <a:latin typeface="Comic Sans MS" pitchFamily="66" charset="0"/>
              </a:rPr>
              <a:t>MUJERES.</a:t>
            </a:r>
            <a:r>
              <a:rPr lang="es-ES" dirty="0" smtClean="0">
                <a:latin typeface="Comic Sans MS" pitchFamily="66" charset="0"/>
              </a:rPr>
              <a:t> </a:t>
            </a:r>
          </a:p>
          <a:p>
            <a:r>
              <a:rPr lang="es-ES" dirty="0" smtClean="0">
                <a:latin typeface="Comic Sans MS" pitchFamily="66" charset="0"/>
              </a:rPr>
              <a:t>30 min – 7 días. OPRESIVA, BILATERAL, LEVE-MOD., </a:t>
            </a:r>
          </a:p>
          <a:p>
            <a:r>
              <a:rPr lang="es-ES" b="1" dirty="0" smtClean="0">
                <a:latin typeface="Comic Sans MS" pitchFamily="66" charset="0"/>
              </a:rPr>
              <a:t>NO</a:t>
            </a:r>
            <a:r>
              <a:rPr lang="es-ES" dirty="0" smtClean="0">
                <a:latin typeface="Comic Sans MS" pitchFamily="66" charset="0"/>
              </a:rPr>
              <a:t>: asociada con esfuerzo, náuseas/vómitos, </a:t>
            </a:r>
            <a:r>
              <a:rPr lang="es-ES" dirty="0" err="1" smtClean="0">
                <a:latin typeface="Comic Sans MS" pitchFamily="66" charset="0"/>
              </a:rPr>
              <a:t>sono</a:t>
            </a:r>
            <a:r>
              <a:rPr lang="es-ES" dirty="0" smtClean="0">
                <a:latin typeface="Comic Sans MS" pitchFamily="66" charset="0"/>
              </a:rPr>
              <a:t>/fotofobia.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040" y="48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. CRÓNICA NO PROGRESIVA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6228184" cy="35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82989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MIGRAÑA CRÓNICA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Más de </a:t>
            </a:r>
            <a:r>
              <a:rPr lang="es-ES" b="1" dirty="0" smtClean="0">
                <a:latin typeface="Comic Sans MS" pitchFamily="66" charset="0"/>
              </a:rPr>
              <a:t>15 días /mes, &gt; 3 meses</a:t>
            </a:r>
            <a:r>
              <a:rPr lang="es-ES" dirty="0" smtClean="0">
                <a:latin typeface="Comic Sans MS" pitchFamily="66" charset="0"/>
              </a:rPr>
              <a:t>. (8 días al mes con </a:t>
            </a:r>
            <a:r>
              <a:rPr lang="es-ES" dirty="0" err="1" smtClean="0">
                <a:latin typeface="Comic Sans MS" pitchFamily="66" charset="0"/>
              </a:rPr>
              <a:t>Cef</a:t>
            </a:r>
            <a:r>
              <a:rPr lang="es-ES" dirty="0" smtClean="0">
                <a:latin typeface="Comic Sans MS" pitchFamily="66" charset="0"/>
              </a:rPr>
              <a:t>. </a:t>
            </a:r>
            <a:r>
              <a:rPr lang="es-ES" dirty="0" err="1" smtClean="0">
                <a:latin typeface="Comic Sans MS" pitchFamily="66" charset="0"/>
              </a:rPr>
              <a:t>Migrañosa</a:t>
            </a:r>
            <a:r>
              <a:rPr lang="es-ES" dirty="0" smtClean="0">
                <a:latin typeface="Comic Sans MS" pitchFamily="66" charset="0"/>
              </a:rPr>
              <a:t>).</a:t>
            </a:r>
          </a:p>
          <a:p>
            <a:r>
              <a:rPr lang="es-ES" b="1" dirty="0" smtClean="0">
                <a:latin typeface="Comic Sans MS" pitchFamily="66" charset="0"/>
              </a:rPr>
              <a:t>FR</a:t>
            </a:r>
            <a:r>
              <a:rPr lang="es-ES" dirty="0" smtClean="0">
                <a:latin typeface="Comic Sans MS" pitchFamily="66" charset="0"/>
              </a:rPr>
              <a:t>: abuso analgesia, obesidad, cafeína, estrés, ansiedad, depresión, insomnio y SAHS.</a:t>
            </a:r>
          </a:p>
          <a:p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 preventivo: </a:t>
            </a:r>
            <a:r>
              <a:rPr lang="es-ES" b="1" dirty="0" smtClean="0">
                <a:latin typeface="Comic Sans MS" pitchFamily="66" charset="0"/>
              </a:rPr>
              <a:t>TOPIRAMATO / </a:t>
            </a:r>
            <a:r>
              <a:rPr lang="es-ES" b="1" dirty="0" err="1" smtClean="0">
                <a:latin typeface="Comic Sans MS" pitchFamily="66" charset="0"/>
              </a:rPr>
              <a:t>Bb</a:t>
            </a:r>
            <a:r>
              <a:rPr lang="es-ES" b="1" dirty="0" smtClean="0">
                <a:latin typeface="Comic Sans MS" pitchFamily="66" charset="0"/>
              </a:rPr>
              <a:t>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040" y="48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. CRÓNICA NO PROGRESIVA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6228184" y="2060848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626607" y="2780928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88024" y="3573016"/>
            <a:ext cx="1440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228184" y="4077072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788024" y="4365104"/>
            <a:ext cx="31683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213007" y="4869160"/>
            <a:ext cx="14553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148064" y="1803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CEFALEAS</a:t>
            </a:r>
            <a:endParaRPr lang="es-ES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83671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PRIMARIAS</a:t>
            </a:r>
            <a:r>
              <a:rPr lang="es-ES" b="1" dirty="0" smtClean="0">
                <a:latin typeface="Comic Sans MS" pitchFamily="66" charset="0"/>
              </a:rPr>
              <a:t>: SIN ALT. ESTRUCTURAL IDENTIFICABLE.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SECUNDARIAS</a:t>
            </a:r>
            <a:r>
              <a:rPr lang="es-ES" b="1" dirty="0" smtClean="0">
                <a:latin typeface="Comic Sans MS" pitchFamily="66" charset="0"/>
              </a:rPr>
              <a:t>: a LESIÓN INTRACRANEAL, EXTRACRANEAL o ENF. SISTÉMICA.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916831"/>
            <a:ext cx="6696744" cy="446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16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71600" y="2204864"/>
            <a:ext cx="22322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007604" y="3212976"/>
            <a:ext cx="31323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483768" y="4005064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971600" y="4797152"/>
            <a:ext cx="28083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07604" y="5301208"/>
            <a:ext cx="2916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375756" y="6093296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024744" cy="1143000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chemeClr val="accent2"/>
                </a:solidFill>
                <a:latin typeface="Comic Sans MS" pitchFamily="66" charset="0"/>
              </a:rPr>
              <a:t>MENINGITIS</a:t>
            </a:r>
            <a:endParaRPr lang="es-ES" sz="6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75788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Clasificación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632848" cy="3508977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AGUDA</a:t>
            </a:r>
            <a:r>
              <a:rPr lang="es-ES" b="1" dirty="0" smtClean="0">
                <a:latin typeface="Comic Sans MS" pitchFamily="66" charset="0"/>
              </a:rPr>
              <a:t>: clínica 48 - 72h.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SUBAGUDA</a:t>
            </a:r>
            <a:r>
              <a:rPr lang="es-ES" b="1" dirty="0" smtClean="0">
                <a:latin typeface="Comic Sans MS" pitchFamily="66" charset="0"/>
              </a:rPr>
              <a:t>: clínica de 3-7 días. </a:t>
            </a:r>
            <a:r>
              <a:rPr lang="es-ES" sz="1400" b="1" dirty="0" smtClean="0">
                <a:latin typeface="Comic Sans MS" pitchFamily="66" charset="0"/>
              </a:rPr>
              <a:t>(TBC, fúngicas)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CRÓNICA</a:t>
            </a:r>
            <a:r>
              <a:rPr lang="es-ES" b="1" dirty="0" smtClean="0">
                <a:latin typeface="Comic Sans MS" pitchFamily="66" charset="0"/>
              </a:rPr>
              <a:t>: &gt; 3 semanas.</a:t>
            </a:r>
          </a:p>
          <a:p>
            <a:endParaRPr lang="es-ES" b="1" dirty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BACTERIANA.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VIRAL. 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ASÉPTICA.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8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29082"/>
              </p:ext>
            </p:extLst>
          </p:nvPr>
        </p:nvGraphicFramePr>
        <p:xfrm>
          <a:off x="7246" y="692696"/>
          <a:ext cx="5284834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402"/>
                <a:gridCol w="3888432"/>
              </a:tblGrid>
              <a:tr h="1565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Grupos de edad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&lt;3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meses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agalactiae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Enterobacterias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3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meses y 5 años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Neisseria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meningitis </a:t>
                      </a: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(Meningococo).</a:t>
                      </a:r>
                      <a:endParaRPr lang="es-ES" sz="14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Haemophilus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influenzae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tipo b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5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y 20 años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Neisseria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meningitidis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 y 50 años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Neisseria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meningitis.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Haemophilus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influenzae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tipo b</a:t>
                      </a:r>
                      <a:endParaRPr lang="es-ES" sz="18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&gt;</a:t>
                      </a:r>
                      <a:r>
                        <a:rPr lang="es-ES" sz="180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55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años.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Enterobacterias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96136" y="10527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Listeria: AMPICILINA.</a:t>
            </a:r>
          </a:p>
          <a:p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+ CEFA 3ªG.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CEFA 3ª G + VANCO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8" y="450912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CEFA 3ª G + VANCO</a:t>
            </a:r>
          </a:p>
          <a:p>
            <a:r>
              <a:rPr lang="es-ES" b="1" dirty="0" smtClean="0">
                <a:latin typeface="Comic Sans MS" pitchFamily="66" charset="0"/>
              </a:rPr>
              <a:t>+</a:t>
            </a:r>
          </a:p>
          <a:p>
            <a:r>
              <a:rPr lang="es-ES" b="1" dirty="0" smtClean="0">
                <a:latin typeface="Comic Sans MS" pitchFamily="66" charset="0"/>
              </a:rPr>
              <a:t>AMPICILINA</a:t>
            </a:r>
            <a:endParaRPr lang="es-ES" b="1" dirty="0">
              <a:latin typeface="Comic Sans MS" pitchFamily="66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5652120" y="1988840"/>
            <a:ext cx="0" cy="2376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891233"/>
              </p:ext>
            </p:extLst>
          </p:nvPr>
        </p:nvGraphicFramePr>
        <p:xfrm>
          <a:off x="52553" y="4864"/>
          <a:ext cx="9091447" cy="5993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413"/>
                <a:gridCol w="5761034"/>
              </a:tblGrid>
              <a:tr h="228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Situaciones específicas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Embarazo, puerperio, alcoholismo, neoplasia, inmunosupresión celular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  <a:latin typeface="Comic Sans MS" pitchFamily="66" charset="0"/>
                        </a:rPr>
                        <a:t>Neurocirugía, TCE</a:t>
                      </a:r>
                      <a:endParaRPr lang="es-ES" sz="1800" u="sng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</a:rPr>
                        <a:t>S.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aureus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u="sng" dirty="0" err="1">
                          <a:effectLst/>
                          <a:latin typeface="Comic Sans MS" pitchFamily="66" charset="0"/>
                        </a:rPr>
                        <a:t>Pseudomonas</a:t>
                      </a:r>
                      <a:r>
                        <a:rPr lang="es-ES" sz="1800" u="sng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u="sng" dirty="0" err="1">
                          <a:effectLst/>
                          <a:latin typeface="Comic Sans MS" pitchFamily="66" charset="0"/>
                        </a:rPr>
                        <a:t>aeruginosa</a:t>
                      </a:r>
                      <a:r>
                        <a:rPr lang="es-ES" sz="1800" u="sng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u="sng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Derivacón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de LCR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S.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epidermitis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Fractura de la base del cráneo, fístula de LCR.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Hemophilus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influenzae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Endocarditis infecciosa.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S.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aureus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Inmunodepresión celular (VIH)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Cryptococcus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neoformans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Mycobacterium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tuberculosis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Esplenectomizados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Neumococo, </a:t>
                      </a:r>
                      <a:endParaRPr lang="es-ES" sz="1800" dirty="0" smtClean="0">
                        <a:effectLst/>
                        <a:latin typeface="Comic Sans MS" pitchFamily="66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Defectos anatómicos (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menigocele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seno dérmico,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etc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Staphyococcus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aureus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y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Staphylococcus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epidermidis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estreptococos, gérmenes gramnegativos. 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DM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>
                          <a:effectLst/>
                          <a:latin typeface="Comic Sans MS" pitchFamily="66" charset="0"/>
                        </a:rPr>
                        <a:t>Neumococos, gram-, S.aureus, criptococos, M.tbc</a:t>
                      </a:r>
                      <a:endParaRPr lang="es-ES" sz="18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SIDA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M.tbc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criptococos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toxoplasma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452320" y="122618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VANCO</a:t>
            </a:r>
          </a:p>
          <a:p>
            <a:r>
              <a:rPr lang="es-ES" b="1" u="sng" dirty="0" smtClean="0"/>
              <a:t>CEFEPIME</a:t>
            </a:r>
            <a:endParaRPr lang="es-ES" b="1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7169910" y="5095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AMPICILINA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76256" y="37890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CEFA 3ªG + VANCO</a:t>
            </a:r>
          </a:p>
          <a:p>
            <a:r>
              <a:rPr lang="es-ES" b="1" dirty="0" smtClean="0"/>
              <a:t>AMPICILINA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660232" y="23488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CEFA 3ª G + VANCO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868144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VANCO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60969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Epidemias: N.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meningitidis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1872326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Clínica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88240"/>
            <a:ext cx="4536504" cy="350897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Fiebre, cefalea y signos meníngeos (&lt; 40%).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Rigidez de nuca (lo más frecuente y precoz).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Signo de </a:t>
            </a:r>
            <a:r>
              <a:rPr lang="es-ES" b="1" dirty="0" err="1" smtClean="0">
                <a:latin typeface="Comic Sans MS" pitchFamily="66" charset="0"/>
              </a:rPr>
              <a:t>Kerning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Signo de </a:t>
            </a:r>
            <a:r>
              <a:rPr lang="es-ES" b="1" dirty="0" err="1" smtClean="0">
                <a:latin typeface="Comic Sans MS" pitchFamily="66" charset="0"/>
              </a:rPr>
              <a:t>Brurdzinski</a:t>
            </a:r>
            <a:r>
              <a:rPr lang="es-ES" b="1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764704"/>
            <a:ext cx="443865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9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82989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TAC previo PL: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084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724128" y="2636912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87624" y="2924944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115616" y="3140968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87624" y="3356992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555776" y="3573016"/>
            <a:ext cx="37444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691680" y="3861047"/>
            <a:ext cx="20162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115616" y="4365104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779912" y="4797152"/>
            <a:ext cx="43924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051720" y="5301208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051720" y="5517232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1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Contraindicaciones PL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560956" cy="3508977"/>
          </a:xfrm>
        </p:spPr>
        <p:txBody>
          <a:bodyPr>
            <a:normAutofit/>
          </a:bodyPr>
          <a:lstStyle/>
          <a:p>
            <a:pPr lvl="0"/>
            <a:r>
              <a:rPr lang="es-ES" sz="3200" b="1" dirty="0" err="1">
                <a:latin typeface="Comic Sans MS" pitchFamily="66" charset="0"/>
              </a:rPr>
              <a:t>Coagulopatía</a:t>
            </a:r>
            <a:r>
              <a:rPr lang="es-ES" sz="3200" b="1" dirty="0">
                <a:latin typeface="Comic Sans MS" pitchFamily="66" charset="0"/>
              </a:rPr>
              <a:t> (INR &gt; </a:t>
            </a:r>
            <a:r>
              <a:rPr lang="es-ES" sz="3200" b="1" dirty="0" smtClean="0">
                <a:latin typeface="Comic Sans MS" pitchFamily="66" charset="0"/>
              </a:rPr>
              <a:t>1,5)</a:t>
            </a:r>
          </a:p>
          <a:p>
            <a:pPr lvl="0"/>
            <a:r>
              <a:rPr lang="es-ES" sz="3200" b="1" dirty="0" err="1">
                <a:latin typeface="Comic Sans MS" pitchFamily="66" charset="0"/>
              </a:rPr>
              <a:t>t</a:t>
            </a:r>
            <a:r>
              <a:rPr lang="es-ES" sz="3200" b="1" dirty="0" err="1" smtClean="0">
                <a:latin typeface="Comic Sans MS" pitchFamily="66" charset="0"/>
              </a:rPr>
              <a:t>rombopenia</a:t>
            </a:r>
            <a:r>
              <a:rPr lang="es-ES" sz="3200" b="1" dirty="0" smtClean="0">
                <a:latin typeface="Comic Sans MS" pitchFamily="66" charset="0"/>
              </a:rPr>
              <a:t> </a:t>
            </a:r>
            <a:r>
              <a:rPr lang="es-ES" sz="3200" b="1" dirty="0">
                <a:latin typeface="Comic Sans MS" pitchFamily="66" charset="0"/>
              </a:rPr>
              <a:t>(&lt; 50.000 </a:t>
            </a:r>
            <a:r>
              <a:rPr lang="es-ES" sz="3200" b="1" dirty="0" err="1">
                <a:latin typeface="Comic Sans MS" pitchFamily="66" charset="0"/>
              </a:rPr>
              <a:t>pl</a:t>
            </a:r>
            <a:r>
              <a:rPr lang="es-ES" sz="3200" b="1" dirty="0">
                <a:latin typeface="Comic Sans MS" pitchFamily="66" charset="0"/>
              </a:rPr>
              <a:t>).</a:t>
            </a:r>
          </a:p>
          <a:p>
            <a:pPr lvl="0"/>
            <a:r>
              <a:rPr lang="es-ES" sz="3200" b="1" dirty="0" smtClean="0">
                <a:latin typeface="Comic Sans MS" pitchFamily="66" charset="0"/>
              </a:rPr>
              <a:t>HTIC ó </a:t>
            </a:r>
            <a:r>
              <a:rPr lang="es-ES" sz="3200" b="1" dirty="0">
                <a:latin typeface="Comic Sans MS" pitchFamily="66" charset="0"/>
              </a:rPr>
              <a:t>patología neurológica focal expansiva.</a:t>
            </a:r>
          </a:p>
          <a:p>
            <a:pPr lvl="0"/>
            <a:r>
              <a:rPr lang="es-ES" sz="3200" b="1" dirty="0">
                <a:latin typeface="Comic Sans MS" pitchFamily="66" charset="0"/>
              </a:rPr>
              <a:t>Infección local en el lugar de punción. </a:t>
            </a:r>
          </a:p>
          <a:p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5112686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Complicaciones PL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7272924" cy="4059813"/>
          </a:xfrm>
        </p:spPr>
        <p:txBody>
          <a:bodyPr>
            <a:normAutofit/>
          </a:bodyPr>
          <a:lstStyle/>
          <a:p>
            <a:pPr lvl="0"/>
            <a:r>
              <a:rPr lang="es-ES" b="1" dirty="0">
                <a:latin typeface="Comic Sans MS" pitchFamily="66" charset="0"/>
              </a:rPr>
              <a:t>Dolor lumbar</a:t>
            </a:r>
            <a:r>
              <a:rPr lang="es-ES" dirty="0">
                <a:latin typeface="Comic Sans MS" pitchFamily="66" charset="0"/>
              </a:rPr>
              <a:t>, hematoma, </a:t>
            </a:r>
            <a:r>
              <a:rPr lang="es-ES" dirty="0" err="1">
                <a:latin typeface="Comic Sans MS" pitchFamily="66" charset="0"/>
              </a:rPr>
              <a:t>radiculalgia</a:t>
            </a:r>
            <a:r>
              <a:rPr lang="es-ES" dirty="0">
                <a:latin typeface="Comic Sans MS" pitchFamily="66" charset="0"/>
              </a:rPr>
              <a:t>. </a:t>
            </a:r>
          </a:p>
          <a:p>
            <a:pPr lvl="0"/>
            <a:r>
              <a:rPr lang="es-ES" b="1" dirty="0">
                <a:latin typeface="Comic Sans MS" pitchFamily="66" charset="0"/>
              </a:rPr>
              <a:t>Cefalea</a:t>
            </a:r>
            <a:r>
              <a:rPr lang="es-ES" dirty="0">
                <a:latin typeface="Comic Sans MS" pitchFamily="66" charset="0"/>
              </a:rPr>
              <a:t> después de la punción lumbar, por hipotensión del LCR.</a:t>
            </a:r>
          </a:p>
          <a:p>
            <a:pPr lvl="0"/>
            <a:r>
              <a:rPr lang="es-ES" b="1" dirty="0">
                <a:latin typeface="Comic Sans MS" pitchFamily="66" charset="0"/>
              </a:rPr>
              <a:t>Infección </a:t>
            </a:r>
            <a:r>
              <a:rPr lang="es-ES" b="1" dirty="0" err="1">
                <a:latin typeface="Comic Sans MS" pitchFamily="66" charset="0"/>
              </a:rPr>
              <a:t>episubdural</a:t>
            </a:r>
            <a:r>
              <a:rPr lang="es-ES" b="1" dirty="0">
                <a:latin typeface="Comic Sans MS" pitchFamily="66" charset="0"/>
              </a:rPr>
              <a:t> y meningitis por inoculación</a:t>
            </a:r>
            <a:r>
              <a:rPr lang="es-ES" dirty="0">
                <a:latin typeface="Comic Sans MS" pitchFamily="66" charset="0"/>
              </a:rPr>
              <a:t>: arrastre de gérmenes, desde focos infecciosos de vecindad o del exterior, por malas condiciones de asepsia, y rara vez en pacientes con bacteriemia, sobre todo por gérmenes gramnegativos.</a:t>
            </a:r>
          </a:p>
          <a:p>
            <a:pPr lvl="0"/>
            <a:r>
              <a:rPr lang="es-ES" b="1" dirty="0">
                <a:latin typeface="Comic Sans MS" pitchFamily="66" charset="0"/>
              </a:rPr>
              <a:t>Enclavamiento precoz o tardío.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2000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41725"/>
              </p:ext>
            </p:extLst>
          </p:nvPr>
        </p:nvGraphicFramePr>
        <p:xfrm>
          <a:off x="539551" y="836711"/>
          <a:ext cx="8136905" cy="4808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5"/>
                <a:gridCol w="864096"/>
                <a:gridCol w="1368152"/>
                <a:gridCol w="1296144"/>
                <a:gridCol w="1656184"/>
                <a:gridCol w="1656184"/>
              </a:tblGrid>
              <a:tr h="33148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Interpretación del LCR</a:t>
                      </a:r>
                      <a:endParaRPr lang="es-ES" sz="20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2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LCR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Presión</a:t>
                      </a:r>
                      <a:endParaRPr lang="es-ES" sz="1600" b="1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Aspecto</a:t>
                      </a:r>
                      <a:endParaRPr lang="es-ES" sz="1600" b="1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Cél</a:t>
                      </a: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/mm3</a:t>
                      </a:r>
                      <a:endParaRPr lang="es-ES" sz="1600" b="1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Proteínas (mg/dl)</a:t>
                      </a:r>
                      <a:endParaRPr lang="es-ES" sz="1600" b="1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Clucorraquia</a:t>
                      </a: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(mg/dl)</a:t>
                      </a:r>
                      <a:endParaRPr lang="es-ES" sz="1600" b="1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  <a:tr h="733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LCR normal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5-20 cm H2O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Claro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&lt; 5 MN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15-45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&gt;50 mg/dl (60-80% de la glucemia)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  <a:tr h="662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MAB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Alta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Turbio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100-10.000 </a:t>
                      </a:r>
                      <a:r>
                        <a:rPr lang="es-ES" sz="2000" b="1" dirty="0">
                          <a:solidFill>
                            <a:schemeClr val="accent6"/>
                          </a:solidFill>
                          <a:effectLst/>
                          <a:latin typeface="Comic Sans MS" pitchFamily="66" charset="0"/>
                        </a:rPr>
                        <a:t>PMN </a:t>
                      </a:r>
                      <a:endParaRPr lang="es-ES" sz="2000" b="1" dirty="0">
                        <a:solidFill>
                          <a:schemeClr val="accent6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100-1.000 </a:t>
                      </a:r>
                      <a:r>
                        <a:rPr lang="es-ES" sz="2000" b="1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es-ES" sz="2000" b="1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Calibri"/>
                        </a:rPr>
                        <a:t>↑)</a:t>
                      </a:r>
                      <a:endParaRPr lang="es-ES" sz="2000" b="1" dirty="0"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Muy baja (&lt;40% de glucemia)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  <a:tr h="662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M.vírica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Normal o alta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Claro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&lt; 300 </a:t>
                      </a:r>
                      <a:r>
                        <a:rPr lang="es-ES" sz="1800" b="1" u="sng" dirty="0">
                          <a:effectLst/>
                        </a:rPr>
                        <a:t>MN</a:t>
                      </a:r>
                      <a:endParaRPr lang="es-ES" sz="1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</a:rPr>
                        <a:t>40-100 </a:t>
                      </a:r>
                      <a:r>
                        <a:rPr lang="es-ES" sz="2000" b="1" u="sng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(N Ó </a:t>
                      </a:r>
                      <a:r>
                        <a:rPr lang="es-ES" sz="2000" b="1" u="sng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Calibri"/>
                        </a:rPr>
                        <a:t>↑)</a:t>
                      </a:r>
                      <a:endParaRPr lang="es-ES" sz="2000" b="1" u="sng" dirty="0" smtClean="0"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u="sng" dirty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Normal</a:t>
                      </a:r>
                      <a:endParaRPr lang="es-ES" sz="1800" b="1" u="sng" dirty="0"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  <a:tr h="331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M.tbc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Alta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Opalescente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50-300 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MN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</a:rPr>
                        <a:t>60-700 </a:t>
                      </a:r>
                      <a:r>
                        <a:rPr lang="es-ES" sz="2000" b="1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es-ES" sz="2000" b="1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Calibri"/>
                        </a:rPr>
                        <a:t>↑)</a:t>
                      </a:r>
                      <a:endParaRPr lang="es-ES" sz="2000" b="1" dirty="0" smtClean="0"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Baja</a:t>
                      </a:r>
                      <a:endParaRPr lang="es-ES" sz="1800" b="1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  <a:tr h="331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M.fúngica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Alta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Opalescente 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50-500 </a:t>
                      </a: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MN</a:t>
                      </a:r>
                      <a:endParaRPr lang="es-ES" sz="1800" b="1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100-700</a:t>
                      </a:r>
                      <a:r>
                        <a:rPr lang="es-ES" sz="2000" dirty="0" smtClean="0">
                          <a:effectLst/>
                        </a:rPr>
                        <a:t> </a:t>
                      </a:r>
                      <a:r>
                        <a:rPr lang="es-ES" sz="2000" b="1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es-ES" sz="2000" b="1" dirty="0" smtClean="0"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Calibri"/>
                        </a:rPr>
                        <a:t>↑)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Baja</a:t>
                      </a:r>
                      <a:endParaRPr lang="es-ES" sz="1800" b="1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  <a:tr h="662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HSA </a:t>
                      </a:r>
                      <a:endParaRPr lang="es-ES" sz="1800" dirty="0"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Alta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Hemático xantocrómico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Hematíes</a:t>
                      </a:r>
                      <a:endParaRPr lang="es-ES" sz="1800" b="1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50-1.000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Normal o baja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6" marR="672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0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CLASIFICACIÓN x perfil temporal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08126"/>
              </p:ext>
            </p:extLst>
          </p:nvPr>
        </p:nvGraphicFramePr>
        <p:xfrm>
          <a:off x="611560" y="1628800"/>
          <a:ext cx="806489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747"/>
                <a:gridCol w="1553788"/>
                <a:gridCol w="1553788"/>
                <a:gridCol w="1553788"/>
                <a:gridCol w="155378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C.A. reciente comienzo</a:t>
                      </a:r>
                      <a:endParaRPr lang="es-E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C.A. recurrente </a:t>
                      </a:r>
                      <a:endParaRPr lang="es-E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C. Subagudas progresivas</a:t>
                      </a:r>
                      <a:endParaRPr lang="es-E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C.</a:t>
                      </a:r>
                      <a:r>
                        <a:rPr lang="es-E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Crónica diaria NO progresiva</a:t>
                      </a:r>
                      <a:endParaRPr lang="es-E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C. Crónica</a:t>
                      </a:r>
                      <a:r>
                        <a:rPr lang="es-E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progresiva</a:t>
                      </a:r>
                      <a:endParaRPr lang="es-E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C. Súbita</a:t>
                      </a:r>
                      <a:r>
                        <a:rPr lang="es-ES" sz="1400" b="1" baseline="0" dirty="0" smtClean="0">
                          <a:latin typeface="Comic Sans MS" pitchFamily="66" charset="0"/>
                        </a:rPr>
                        <a:t> no recurrente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: HSA, ictus, disección…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Migraña</a:t>
                      </a:r>
                    </a:p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Trigémino</a:t>
                      </a:r>
                    </a:p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En</a:t>
                      </a:r>
                      <a:r>
                        <a:rPr lang="es-ES" sz="1400" b="1" baseline="0" dirty="0" smtClean="0">
                          <a:latin typeface="Comic Sans MS" pitchFamily="66" charset="0"/>
                        </a:rPr>
                        <a:t> racimo* 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s-ES" sz="1400" baseline="0" dirty="0" err="1" smtClean="0">
                          <a:latin typeface="Comic Sans MS" pitchFamily="66" charset="0"/>
                        </a:rPr>
                        <a:t>Cluster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).</a:t>
                      </a:r>
                    </a:p>
                    <a:p>
                      <a:r>
                        <a:rPr lang="es-ES" sz="1400" b="1" baseline="0" dirty="0" err="1" smtClean="0">
                          <a:latin typeface="Comic Sans MS" pitchFamily="66" charset="0"/>
                        </a:rPr>
                        <a:t>Hemicranea</a:t>
                      </a:r>
                      <a:r>
                        <a:rPr lang="es-ES" sz="1400" b="1" baseline="0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r>
                        <a:rPr lang="es-ES" sz="1400" b="1" baseline="0" dirty="0" smtClean="0">
                          <a:latin typeface="Comic Sans MS" pitchFamily="66" charset="0"/>
                        </a:rPr>
                        <a:t>SUNCT*</a:t>
                      </a:r>
                    </a:p>
                    <a:p>
                      <a:r>
                        <a:rPr lang="es-ES" sz="1400" baseline="0" dirty="0" err="1" smtClean="0">
                          <a:latin typeface="Comic Sans MS" pitchFamily="66" charset="0"/>
                        </a:rPr>
                        <a:t>C.Punzante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1aria</a:t>
                      </a:r>
                    </a:p>
                    <a:p>
                      <a:r>
                        <a:rPr lang="es-ES" sz="1400" baseline="0" dirty="0" smtClean="0">
                          <a:latin typeface="Comic Sans MS" pitchFamily="66" charset="0"/>
                        </a:rPr>
                        <a:t>C. Relacionadas con esfuerzo</a:t>
                      </a:r>
                      <a:endParaRPr lang="es-ES" sz="1400" dirty="0" smtClean="0">
                        <a:latin typeface="Comic Sans MS" pitchFamily="66" charset="0"/>
                      </a:endParaRPr>
                    </a:p>
                    <a:p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400" b="1" u="sng" dirty="0" smtClean="0">
                          <a:latin typeface="Comic Sans MS" pitchFamily="66" charset="0"/>
                        </a:rPr>
                        <a:t>HTIC</a:t>
                      </a:r>
                    </a:p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HTIC benigna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C.</a:t>
                      </a:r>
                      <a:r>
                        <a:rPr lang="es-ES" sz="1400" b="1" baseline="0" dirty="0" smtClean="0">
                          <a:latin typeface="Comic Sans MS" pitchFamily="66" charset="0"/>
                        </a:rPr>
                        <a:t> Tensional</a:t>
                      </a:r>
                    </a:p>
                    <a:p>
                      <a:r>
                        <a:rPr lang="es-ES" sz="1400" b="1" baseline="0" dirty="0" smtClean="0">
                          <a:latin typeface="Comic Sans MS" pitchFamily="66" charset="0"/>
                        </a:rPr>
                        <a:t>Migraña crónica</a:t>
                      </a:r>
                    </a:p>
                    <a:p>
                      <a:r>
                        <a:rPr lang="es-ES" sz="1400" baseline="0" dirty="0" smtClean="0">
                          <a:latin typeface="Comic Sans MS" pitchFamily="66" charset="0"/>
                        </a:rPr>
                        <a:t>C. Persistente diaria de </a:t>
                      </a:r>
                      <a:r>
                        <a:rPr lang="es-ES" sz="1400" baseline="0" dirty="0" err="1" smtClean="0">
                          <a:latin typeface="Comic Sans MS" pitchFamily="66" charset="0"/>
                        </a:rPr>
                        <a:t>novo</a:t>
                      </a:r>
                      <a:endParaRPr lang="es-ES" sz="14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400" baseline="0" dirty="0" err="1" smtClean="0">
                          <a:latin typeface="Comic Sans MS" pitchFamily="66" charset="0"/>
                        </a:rPr>
                        <a:t>Hemicranea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continua.</a:t>
                      </a:r>
                    </a:p>
                    <a:p>
                      <a:r>
                        <a:rPr lang="es-ES" sz="1400" baseline="0" dirty="0" smtClean="0">
                          <a:latin typeface="Comic Sans MS" pitchFamily="66" charset="0"/>
                        </a:rPr>
                        <a:t>C. Por abuso medicación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Tumores</a:t>
                      </a:r>
                    </a:p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Hematomas</a:t>
                      </a:r>
                    </a:p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Abscesos</a:t>
                      </a:r>
                    </a:p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Fármacos: retirada corticoides, </a:t>
                      </a:r>
                      <a:r>
                        <a:rPr lang="es-ES" sz="1400" dirty="0" err="1" smtClean="0">
                          <a:latin typeface="Comic Sans MS" pitchFamily="66" charset="0"/>
                        </a:rPr>
                        <a:t>intox.plomo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, vita A, tetraciclinas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C.A. GNZADA de reciente comienzo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: arteritis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temporal, TCE, emergencia HTA, 2aria a hipotensión intracraneal, </a:t>
                      </a:r>
                      <a:r>
                        <a:rPr lang="es-ES" sz="1400" b="1" u="sng" baseline="0" dirty="0" smtClean="0">
                          <a:latin typeface="Comic Sans MS" pitchFamily="66" charset="0"/>
                        </a:rPr>
                        <a:t>HTIC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…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C.A. LOCALIZADA de reciente comienzo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: </a:t>
                      </a:r>
                      <a:r>
                        <a:rPr lang="es-ES" sz="1400" dirty="0" err="1" smtClean="0">
                          <a:latin typeface="Comic Sans MS" pitchFamily="66" charset="0"/>
                        </a:rPr>
                        <a:t>oft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es-ES" sz="1400" dirty="0" err="1" smtClean="0">
                          <a:latin typeface="Comic Sans MS" pitchFamily="66" charset="0"/>
                        </a:rPr>
                        <a:t>orl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, DATM, dental.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60482" y="64533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</a:t>
            </a:r>
            <a:r>
              <a:rPr lang="es-ES" b="1" dirty="0" smtClean="0"/>
              <a:t>CTA: Cefaleas trigémino autonómicas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392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53648"/>
              </p:ext>
            </p:extLst>
          </p:nvPr>
        </p:nvGraphicFramePr>
        <p:xfrm>
          <a:off x="7246" y="692696"/>
          <a:ext cx="5284834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402"/>
                <a:gridCol w="3888432"/>
              </a:tblGrid>
              <a:tr h="1565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Grupos de edad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&lt;3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meses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agalactiae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Enterobacterias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3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meses y 5 años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Neisseria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meningitis </a:t>
                      </a: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(Meningococo).</a:t>
                      </a:r>
                      <a:endParaRPr lang="es-ES" sz="14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Haemophilus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influenzae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tipo b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5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y 20 años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Neisseria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meningitidis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 y 50 años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Neisseria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meningitis.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Haemophilus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  <a:latin typeface="Comic Sans MS" pitchFamily="66" charset="0"/>
                        </a:rPr>
                        <a:t>influenzae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 tipo b</a:t>
                      </a:r>
                      <a:endParaRPr lang="es-ES" sz="18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&gt;</a:t>
                      </a:r>
                      <a:r>
                        <a:rPr lang="es-ES" sz="180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55 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años.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Enterobacterias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96136" y="10527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Listeria: AMPICILINA.</a:t>
            </a:r>
          </a:p>
          <a:p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+ CEFA 3ªG.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CEFA 3ª G + VANCO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8" y="450912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CEFA 3ª G + VANCO</a:t>
            </a:r>
          </a:p>
          <a:p>
            <a:r>
              <a:rPr lang="es-ES" b="1" dirty="0" smtClean="0">
                <a:latin typeface="Comic Sans MS" pitchFamily="66" charset="0"/>
              </a:rPr>
              <a:t>+</a:t>
            </a:r>
          </a:p>
          <a:p>
            <a:r>
              <a:rPr lang="es-ES" b="1" dirty="0" smtClean="0">
                <a:latin typeface="Comic Sans MS" pitchFamily="66" charset="0"/>
              </a:rPr>
              <a:t>AMPICILINA</a:t>
            </a:r>
            <a:endParaRPr lang="es-ES" b="1" dirty="0">
              <a:latin typeface="Comic Sans MS" pitchFamily="66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5652120" y="1988840"/>
            <a:ext cx="0" cy="2376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09429"/>
              </p:ext>
            </p:extLst>
          </p:nvPr>
        </p:nvGraphicFramePr>
        <p:xfrm>
          <a:off x="52553" y="4864"/>
          <a:ext cx="9091447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413"/>
                <a:gridCol w="5761034"/>
              </a:tblGrid>
              <a:tr h="228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Situaciones específicas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Embarazo, puerperio, alcoholismo, neoplasia, </a:t>
                      </a:r>
                      <a:r>
                        <a:rPr lang="es-E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inmunosupresión celular</a:t>
                      </a:r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b="1" dirty="0" err="1" smtClean="0">
                          <a:effectLst/>
                          <a:latin typeface="Comic Sans MS" pitchFamily="66" charset="0"/>
                        </a:rPr>
                        <a:t>monocytogenes</a:t>
                      </a:r>
                      <a:endParaRPr lang="es-ES" sz="1800" b="1" dirty="0" smtClean="0">
                        <a:effectLst/>
                        <a:latin typeface="Comic Sans MS" pitchFamily="66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Pseudomonas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ae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N. </a:t>
                      </a:r>
                      <a:r>
                        <a:rPr lang="es-ES" sz="18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meningitidis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s-ES" sz="1800" b="1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S. </a:t>
                      </a:r>
                      <a:r>
                        <a:rPr lang="es-ES" sz="1800" b="1" baseline="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pneumoniae,H.influezae</a:t>
                      </a:r>
                      <a:r>
                        <a:rPr lang="es-ES" sz="1800" b="1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8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  <a:latin typeface="Comic Sans MS" pitchFamily="66" charset="0"/>
                        </a:rPr>
                        <a:t>Neurocirugía, TCE</a:t>
                      </a:r>
                      <a:endParaRPr lang="es-ES" sz="1800" u="sng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</a:rPr>
                        <a:t>S.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aureus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u="sng" dirty="0" err="1">
                          <a:effectLst/>
                          <a:latin typeface="Comic Sans MS" pitchFamily="66" charset="0"/>
                        </a:rPr>
                        <a:t>Pseudomonas</a:t>
                      </a:r>
                      <a:r>
                        <a:rPr lang="es-ES" sz="1800" u="sng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u="sng" dirty="0" err="1">
                          <a:effectLst/>
                          <a:latin typeface="Comic Sans MS" pitchFamily="66" charset="0"/>
                        </a:rPr>
                        <a:t>aeruginosa</a:t>
                      </a:r>
                      <a:r>
                        <a:rPr lang="es-ES" sz="1800" u="sng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u="sng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Derivacón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de LCR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S.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epidermitis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Fractura de la base del cráneo, fístula de LCR.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Streptococcus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pneumoniae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Hemophilus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influenzae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Endocarditis infecciosa.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S. </a:t>
                      </a:r>
                      <a:r>
                        <a:rPr lang="es-ES" sz="1800" b="1" dirty="0" err="1">
                          <a:effectLst/>
                          <a:latin typeface="Comic Sans MS" pitchFamily="66" charset="0"/>
                        </a:rPr>
                        <a:t>aureus</a:t>
                      </a:r>
                      <a:r>
                        <a:rPr lang="es-ES" sz="1800" b="1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Inmunodepresión celular (VIH)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Cryptococcus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neoformans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Mycobacterium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tuberculosis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Esplenectomizados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Neumococo, </a:t>
                      </a:r>
                      <a:endParaRPr lang="es-ES" sz="1800" dirty="0" smtClean="0">
                        <a:effectLst/>
                        <a:latin typeface="Comic Sans MS" pitchFamily="66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</a:rPr>
                        <a:t>Listeria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monocytogenes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Defectos anatómicos (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menigocele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seno dérmico,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etc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Staphyococcus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aureus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y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Staphylococcus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epidermidis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estreptococos, gérmenes gramnegativos. 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DM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>
                          <a:effectLst/>
                          <a:latin typeface="Comic Sans MS" pitchFamily="66" charset="0"/>
                        </a:rPr>
                        <a:t>Neumococos, gram-, S.aureus, criptococos, M.tbc</a:t>
                      </a:r>
                      <a:endParaRPr lang="es-ES" sz="18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SIDA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M.tbc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es-ES" sz="1800" dirty="0" err="1">
                          <a:effectLst/>
                          <a:latin typeface="Comic Sans MS" pitchFamily="66" charset="0"/>
                        </a:rPr>
                        <a:t>criptococos</a:t>
                      </a:r>
                      <a:r>
                        <a:rPr lang="es-ES" sz="1800" dirty="0">
                          <a:effectLst/>
                          <a:latin typeface="Comic Sans MS" pitchFamily="66" charset="0"/>
                        </a:rPr>
                        <a:t>, toxoplasma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8017" marR="2801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452320" y="155957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VANCO</a:t>
            </a:r>
          </a:p>
          <a:p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CEFEPIME</a:t>
            </a:r>
            <a:endParaRPr lang="es-ES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50130" y="33265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AMPICILINA + CEFA 3ªG + CEFEPIME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48164" y="410488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CEFA 3ªG + AMPICILINA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256138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CEFA 3ª G + VANCO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08104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VANCO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64931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Epidemias: N.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meningitidis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5788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CORTICOIDES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424936" cy="3508977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DXT 10 mg/6h 3-4 días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20 min antes o simultáneo al ATB.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Disminuye mortalidad y secuelas, crisis </a:t>
            </a:r>
            <a:r>
              <a:rPr lang="es-ES" b="1" dirty="0" err="1" smtClean="0">
                <a:latin typeface="Comic Sans MS" pitchFamily="66" charset="0"/>
              </a:rPr>
              <a:t>covulsivas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alt</a:t>
            </a:r>
            <a:r>
              <a:rPr lang="es-ES" b="1" dirty="0" smtClean="0">
                <a:latin typeface="Comic Sans MS" pitchFamily="66" charset="0"/>
              </a:rPr>
              <a:t>. Conciencia y fallo respiratorio.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Máximo beneficio en 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M. </a:t>
            </a:r>
            <a:r>
              <a:rPr lang="es-ES" b="1" dirty="0" err="1" smtClean="0">
                <a:solidFill>
                  <a:schemeClr val="accent1"/>
                </a:solidFill>
                <a:latin typeface="Comic Sans MS" pitchFamily="66" charset="0"/>
              </a:rPr>
              <a:t>neumocócica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 o H. </a:t>
            </a:r>
            <a:r>
              <a:rPr lang="es-ES" b="1" dirty="0" err="1" smtClean="0">
                <a:solidFill>
                  <a:schemeClr val="accent1"/>
                </a:solidFill>
                <a:latin typeface="Comic Sans MS" pitchFamily="66" charset="0"/>
              </a:rPr>
              <a:t>influenzae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.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Discontinuar en M. no bacterianas.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40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QUIMIOPROFILAXIS M.B.A. MENINGOCÓCICA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4390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5000" y="47971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PERSONAL EXPUESTO A SECRECIONES NASOFARÍNGEAS.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Ó MANIPULACIÓN LRC.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4" y="908050"/>
            <a:ext cx="7632848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M. VÍRICA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6777317" cy="3508977"/>
          </a:xfrm>
        </p:spPr>
        <p:txBody>
          <a:bodyPr/>
          <a:lstStyle/>
          <a:p>
            <a:r>
              <a:rPr lang="es-ES" dirty="0" smtClean="0"/>
              <a:t>ESTACIONAL: verano-otoño.</a:t>
            </a:r>
          </a:p>
          <a:p>
            <a:r>
              <a:rPr lang="es-ES" dirty="0" smtClean="0"/>
              <a:t>NIÑOS y ADULTOS JÓVENES.</a:t>
            </a:r>
          </a:p>
          <a:p>
            <a:r>
              <a:rPr lang="es-ES" dirty="0" smtClean="0"/>
              <a:t>ENTEROVIRUS, VEB, ADENOVIRUS, INFLUENZA/PARAINFLUENZA, CMV, PAROTIDITIS, RUBEOLA, VIH.</a:t>
            </a:r>
          </a:p>
          <a:p>
            <a:r>
              <a:rPr lang="es-ES" dirty="0" err="1" smtClean="0"/>
              <a:t>Tto</a:t>
            </a:r>
            <a:r>
              <a:rPr lang="es-ES" dirty="0" smtClean="0"/>
              <a:t>: SINTOMÁTICO. Ingreso si evolución tórpida.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6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24744" cy="1143000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chemeClr val="tx2"/>
                </a:solidFill>
                <a:latin typeface="Comic Sans MS" pitchFamily="66" charset="0"/>
              </a:rPr>
              <a:t>ENCEFALITIS</a:t>
            </a:r>
            <a:endParaRPr lang="es-ES" sz="6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710952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Etiología: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416824" cy="4464496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  <a:latin typeface="Comic Sans MS" pitchFamily="66" charset="0"/>
              </a:rPr>
              <a:t>Infecciosa</a:t>
            </a:r>
            <a:r>
              <a:rPr lang="es-ES" sz="2800" b="1" dirty="0" smtClean="0">
                <a:latin typeface="Comic Sans MS" pitchFamily="66" charset="0"/>
              </a:rPr>
              <a:t>: HERPÉTICA </a:t>
            </a:r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(VHS-1).</a:t>
            </a:r>
          </a:p>
          <a:p>
            <a:pPr marL="68580" indent="0">
              <a:buNone/>
            </a:pPr>
            <a:endParaRPr lang="es-ES" sz="2800" b="1" dirty="0" smtClean="0">
              <a:latin typeface="Comic Sans MS" pitchFamily="66" charset="0"/>
            </a:endParaRPr>
          </a:p>
          <a:p>
            <a:r>
              <a:rPr lang="es-ES" sz="2800" b="1" dirty="0" err="1" smtClean="0">
                <a:solidFill>
                  <a:schemeClr val="accent1"/>
                </a:solidFill>
                <a:latin typeface="Comic Sans MS" pitchFamily="66" charset="0"/>
              </a:rPr>
              <a:t>Postinfecciosa</a:t>
            </a:r>
            <a:r>
              <a:rPr lang="es-ES" sz="2800" b="1" dirty="0" smtClean="0">
                <a:solidFill>
                  <a:schemeClr val="accent1"/>
                </a:solidFill>
                <a:latin typeface="Comic Sans MS" pitchFamily="66" charset="0"/>
              </a:rPr>
              <a:t> (</a:t>
            </a:r>
            <a:r>
              <a:rPr lang="es-ES" sz="2800" b="1" dirty="0" smtClean="0">
                <a:latin typeface="Comic Sans MS" pitchFamily="66" charset="0"/>
              </a:rPr>
              <a:t>encefalomielitis aguda diseminada) ó </a:t>
            </a:r>
            <a:r>
              <a:rPr lang="es-ES" sz="2800" b="1" dirty="0" err="1" smtClean="0">
                <a:solidFill>
                  <a:schemeClr val="accent1"/>
                </a:solidFill>
                <a:latin typeface="Comic Sans MS" pitchFamily="66" charset="0"/>
              </a:rPr>
              <a:t>postvacunal</a:t>
            </a:r>
            <a:r>
              <a:rPr lang="es-ES" sz="2800" b="1" dirty="0" smtClean="0">
                <a:latin typeface="Comic Sans MS" pitchFamily="66" charset="0"/>
              </a:rPr>
              <a:t> (VVZ, sarampión, rubeola, VEB, parotiditis…). </a:t>
            </a:r>
            <a:r>
              <a:rPr lang="es-ES" sz="2800" b="1" u="sng" dirty="0" smtClean="0">
                <a:latin typeface="Comic Sans MS" pitchFamily="66" charset="0"/>
              </a:rPr>
              <a:t>(3 SEMANAS).</a:t>
            </a:r>
          </a:p>
          <a:p>
            <a:pPr marL="68580" indent="0">
              <a:buNone/>
            </a:pPr>
            <a:endParaRPr lang="es-ES" sz="2800" b="1" u="sng" dirty="0" smtClean="0"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1"/>
                </a:solidFill>
                <a:latin typeface="Comic Sans MS" pitchFamily="66" charset="0"/>
              </a:rPr>
              <a:t>Inmunodeprimidos</a:t>
            </a:r>
            <a:r>
              <a:rPr lang="es-ES" sz="2800" b="1" dirty="0" smtClean="0">
                <a:latin typeface="Comic Sans MS" pitchFamily="66" charset="0"/>
              </a:rPr>
              <a:t>, neoplásica, autoinmune: Listeria, </a:t>
            </a:r>
            <a:r>
              <a:rPr lang="es-ES" sz="2800" b="1" dirty="0" err="1" smtClean="0">
                <a:latin typeface="Comic Sans MS" pitchFamily="66" charset="0"/>
              </a:rPr>
              <a:t>tbc</a:t>
            </a:r>
            <a:r>
              <a:rPr lang="es-ES" sz="2800" b="1" dirty="0" smtClean="0">
                <a:latin typeface="Comic Sans MS" pitchFamily="66" charset="0"/>
              </a:rPr>
              <a:t>, toxoplasma, </a:t>
            </a:r>
            <a:r>
              <a:rPr lang="es-ES" sz="2800" b="1" dirty="0" err="1" smtClean="0">
                <a:latin typeface="Comic Sans MS" pitchFamily="66" charset="0"/>
              </a:rPr>
              <a:t>candida</a:t>
            </a:r>
            <a:r>
              <a:rPr lang="es-ES" sz="2800" b="1" dirty="0" smtClean="0">
                <a:latin typeface="Comic Sans MS" pitchFamily="66" charset="0"/>
              </a:rPr>
              <a:t>, aspergillus…</a:t>
            </a:r>
            <a:endParaRPr lang="es-E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CLÍNICA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s-ES" dirty="0" smtClean="0">
                <a:latin typeface="Comic Sans MS" pitchFamily="66" charset="0"/>
              </a:rPr>
              <a:t>Lóbulo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FRONTAL</a:t>
            </a:r>
            <a:r>
              <a:rPr lang="es-ES" b="1" dirty="0" smtClean="0">
                <a:latin typeface="Comic Sans MS" pitchFamily="66" charset="0"/>
              </a:rPr>
              <a:t> y TEMPORAL.</a:t>
            </a:r>
          </a:p>
          <a:p>
            <a:pPr marL="68580" indent="0">
              <a:buClr>
                <a:schemeClr val="tx2"/>
              </a:buCl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Clr>
                <a:schemeClr val="tx2"/>
              </a:buClr>
            </a:pPr>
            <a:r>
              <a:rPr lang="es-ES" dirty="0" smtClean="0">
                <a:latin typeface="Comic Sans MS" pitchFamily="66" charset="0"/>
              </a:rPr>
              <a:t>CEFALEA, FIEBRE (97%).</a:t>
            </a:r>
          </a:p>
          <a:p>
            <a:pPr marL="68580" indent="0">
              <a:buClr>
                <a:schemeClr val="tx2"/>
              </a:buCl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ALTERACIÓN N.CONCIENCIA, COMPORTAMIENTO y PERSONALIDAD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68580" indent="0">
              <a:buClr>
                <a:schemeClr val="tx2"/>
              </a:buClr>
              <a:buNone/>
            </a:pPr>
            <a:endParaRPr lang="es-ES" b="1" dirty="0" smtClean="0">
              <a:latin typeface="Comic Sans MS" pitchFamily="66" charset="0"/>
            </a:endParaRPr>
          </a:p>
          <a:p>
            <a:pPr>
              <a:buClr>
                <a:schemeClr val="tx2"/>
              </a:buClr>
            </a:pPr>
            <a:r>
              <a:rPr lang="es-ES" b="1" dirty="0" smtClean="0">
                <a:latin typeface="Comic Sans MS" pitchFamily="66" charset="0"/>
              </a:rPr>
              <a:t>ALT. LENGUAJE (76%) y CRISIS COMICIALES (66%).</a:t>
            </a:r>
          </a:p>
          <a:p>
            <a:pPr>
              <a:buClr>
                <a:schemeClr val="tx2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80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DIAGNÓSTICO: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7200800" cy="3508977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TAC-RMN</a:t>
            </a:r>
            <a:r>
              <a:rPr lang="es-ES" b="1" dirty="0" smtClean="0">
                <a:latin typeface="Comic Sans MS" pitchFamily="66" charset="0"/>
              </a:rPr>
              <a:t>: </a:t>
            </a:r>
            <a:r>
              <a:rPr lang="es-ES" b="1" dirty="0" err="1" smtClean="0">
                <a:latin typeface="Comic Sans MS" pitchFamily="66" charset="0"/>
              </a:rPr>
              <a:t>hipodensidades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bilaerales</a:t>
            </a:r>
            <a:r>
              <a:rPr lang="es-ES" b="1" dirty="0" smtClean="0">
                <a:latin typeface="Comic Sans MS" pitchFamily="66" charset="0"/>
              </a:rPr>
              <a:t> temporales.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PL</a:t>
            </a:r>
            <a:r>
              <a:rPr lang="es-ES" b="1" dirty="0" smtClean="0">
                <a:latin typeface="Comic Sans MS" pitchFamily="66" charset="0"/>
              </a:rPr>
              <a:t>: MN (linfocitosis), </a:t>
            </a:r>
            <a:r>
              <a:rPr lang="es-ES" b="1" dirty="0" err="1" smtClean="0">
                <a:latin typeface="Comic Sans MS" pitchFamily="66" charset="0"/>
              </a:rPr>
              <a:t>proteinas</a:t>
            </a:r>
            <a:r>
              <a:rPr lang="es-ES" b="1" dirty="0" smtClean="0">
                <a:latin typeface="Comic Sans MS" pitchFamily="66" charset="0"/>
              </a:rPr>
              <a:t> elevadas, glucosa normal o baja. Presión elevada. </a:t>
            </a:r>
          </a:p>
          <a:p>
            <a:r>
              <a:rPr lang="es-ES" b="1" dirty="0" smtClean="0">
                <a:latin typeface="Comic Sans MS" pitchFamily="66" charset="0"/>
              </a:rPr>
              <a:t>PCR del DNA VHS en LCR</a:t>
            </a:r>
          </a:p>
          <a:p>
            <a:pPr marL="6858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RMN + PCR = sensibilidad diagnóstica 100%.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757888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Comic Sans MS" pitchFamily="66" charset="0"/>
              </a:rPr>
              <a:t>TRATAMIENTO</a:t>
            </a:r>
            <a:endParaRPr lang="es-E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88840"/>
            <a:ext cx="6777317" cy="3508977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ACICLOVIR</a:t>
            </a:r>
            <a:r>
              <a:rPr lang="es-ES" sz="3200" b="1" dirty="0" smtClean="0">
                <a:latin typeface="Comic Sans MS" pitchFamily="66" charset="0"/>
              </a:rPr>
              <a:t> 10 mg/kg/8h 14-21 días. </a:t>
            </a:r>
          </a:p>
          <a:p>
            <a:pPr marL="68580" indent="0">
              <a:buNone/>
            </a:pPr>
            <a:endParaRPr lang="es-ES" sz="3200" b="1" dirty="0" smtClean="0">
              <a:latin typeface="Comic Sans MS" pitchFamily="66" charset="0"/>
            </a:endParaRPr>
          </a:p>
          <a:p>
            <a:r>
              <a:rPr lang="es-ES" sz="3200" b="1" dirty="0" smtClean="0">
                <a:latin typeface="Comic Sans MS" pitchFamily="66" charset="0"/>
              </a:rPr>
              <a:t>Si CMV ó inmunodepresión grave: valorar </a:t>
            </a:r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GANCICLOVIR ó FOSCARNET.</a:t>
            </a:r>
            <a:endParaRPr lang="es-ES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7578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CRITERIOS DE GRAVEDAD</a:t>
            </a:r>
            <a:endParaRPr lang="es-ES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7416940" cy="417646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omic Sans MS" pitchFamily="66" charset="0"/>
              </a:rPr>
              <a:t>C. </a:t>
            </a:r>
            <a:r>
              <a:rPr lang="es-ES" b="1" dirty="0" smtClean="0">
                <a:latin typeface="Comic Sans MS" pitchFamily="66" charset="0"/>
              </a:rPr>
              <a:t>INTENSA</a:t>
            </a:r>
            <a:r>
              <a:rPr lang="es-ES" dirty="0" smtClean="0">
                <a:latin typeface="Comic Sans MS" pitchFamily="66" charset="0"/>
              </a:rPr>
              <a:t> y comienzo </a:t>
            </a:r>
            <a:r>
              <a:rPr lang="es-ES" b="1" dirty="0" smtClean="0">
                <a:latin typeface="Comic Sans MS" pitchFamily="66" charset="0"/>
              </a:rPr>
              <a:t>SÚBITO.</a:t>
            </a:r>
          </a:p>
          <a:p>
            <a:r>
              <a:rPr lang="es-ES" b="1" dirty="0" smtClean="0">
                <a:latin typeface="Comic Sans MS" pitchFamily="66" charset="0"/>
              </a:rPr>
              <a:t>EMPEORAMIENTO</a:t>
            </a:r>
            <a:r>
              <a:rPr lang="es-ES" dirty="0" smtClean="0">
                <a:latin typeface="Comic Sans MS" pitchFamily="66" charset="0"/>
              </a:rPr>
              <a:t> reciente C. crónica.</a:t>
            </a:r>
          </a:p>
          <a:p>
            <a:r>
              <a:rPr lang="es-ES" dirty="0" smtClean="0">
                <a:latin typeface="Comic Sans MS" pitchFamily="66" charset="0"/>
              </a:rPr>
              <a:t>Frecuencia y/o intensidad </a:t>
            </a:r>
            <a:r>
              <a:rPr lang="es-ES" b="1" dirty="0" smtClean="0">
                <a:latin typeface="Comic Sans MS" pitchFamily="66" charset="0"/>
              </a:rPr>
              <a:t>CRECIENTE. </a:t>
            </a:r>
          </a:p>
          <a:p>
            <a:r>
              <a:rPr lang="es-ES" b="1" dirty="0" smtClean="0">
                <a:latin typeface="Comic Sans MS" pitchFamily="66" charset="0"/>
              </a:rPr>
              <a:t>UNILATERAL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sz="1200" dirty="0" smtClean="0">
                <a:latin typeface="Comic Sans MS" pitchFamily="66" charset="0"/>
              </a:rPr>
              <a:t>(excepto c. racimos, </a:t>
            </a:r>
            <a:r>
              <a:rPr lang="es-ES" sz="1200" dirty="0" err="1" smtClean="0">
                <a:latin typeface="Comic Sans MS" pitchFamily="66" charset="0"/>
              </a:rPr>
              <a:t>hemicraneal</a:t>
            </a:r>
            <a:r>
              <a:rPr lang="es-ES" sz="1200" dirty="0" smtClean="0">
                <a:latin typeface="Comic Sans MS" pitchFamily="66" charset="0"/>
              </a:rPr>
              <a:t>, </a:t>
            </a:r>
            <a:r>
              <a:rPr lang="es-ES" sz="1200" dirty="0" err="1" smtClean="0">
                <a:latin typeface="Comic Sans MS" pitchFamily="66" charset="0"/>
              </a:rPr>
              <a:t>c.trigémino</a:t>
            </a:r>
            <a:r>
              <a:rPr lang="es-ES" sz="1200" dirty="0" smtClean="0">
                <a:latin typeface="Comic Sans MS" pitchFamily="66" charset="0"/>
              </a:rPr>
              <a:t>, unilateral primaria).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latin typeface="Comic Sans MS" pitchFamily="66" charset="0"/>
              </a:rPr>
              <a:t>Clínica acompañante: 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Alteración psíquica progresiva.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Cr. Epiléptica.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Alt</a:t>
            </a:r>
            <a:r>
              <a:rPr lang="es-ES" dirty="0" smtClean="0">
                <a:latin typeface="Comic Sans MS" pitchFamily="66" charset="0"/>
              </a:rPr>
              <a:t>. Neurológica focal.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Papiledema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Fiebre y signos meníngeos.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Náuseas y vómitos no explicables por otro motivo.</a:t>
            </a:r>
          </a:p>
          <a:p>
            <a:r>
              <a:rPr lang="es-ES" dirty="0" smtClean="0">
                <a:latin typeface="Comic Sans MS" pitchFamily="66" charset="0"/>
              </a:rPr>
              <a:t>C. </a:t>
            </a:r>
            <a:r>
              <a:rPr lang="es-ES" b="1" dirty="0" smtClean="0">
                <a:latin typeface="Comic Sans MS" pitchFamily="66" charset="0"/>
              </a:rPr>
              <a:t>2aria a esfuerzo, tos o cambio postural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024744" cy="104592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solidFill>
                  <a:schemeClr val="tx2"/>
                </a:solidFill>
                <a:latin typeface="Comic Sans MS" pitchFamily="66" charset="0"/>
              </a:rPr>
              <a:t>ABSCESO CEREBRAL</a:t>
            </a:r>
            <a:endParaRPr lang="es-ES" sz="6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463587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UNICOS</a:t>
            </a:r>
            <a:r>
              <a:rPr lang="es-ES" sz="3200" b="1" dirty="0" smtClean="0">
                <a:latin typeface="Comic Sans MS" pitchFamily="66" charset="0"/>
              </a:rPr>
              <a:t> (80%), </a:t>
            </a:r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≥ 2 lesiones </a:t>
            </a:r>
            <a:r>
              <a:rPr lang="es-ES" sz="3200" b="1" dirty="0" smtClean="0">
                <a:latin typeface="Comic Sans MS" pitchFamily="66" charset="0"/>
              </a:rPr>
              <a:t>(20%).</a:t>
            </a:r>
          </a:p>
          <a:p>
            <a:pPr marL="68580" indent="0">
              <a:buNone/>
            </a:pPr>
            <a:endParaRPr lang="es-ES" sz="3200" b="1" dirty="0" smtClean="0">
              <a:latin typeface="Comic Sans MS" pitchFamily="66" charset="0"/>
            </a:endParaRPr>
          </a:p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MECANISMO ENTRADA:</a:t>
            </a:r>
          </a:p>
          <a:p>
            <a:pPr lvl="2">
              <a:buFont typeface="Arial" pitchFamily="34" charset="0"/>
              <a:buChar char="•"/>
            </a:pPr>
            <a:r>
              <a:rPr lang="es-ES" sz="3200" b="1" dirty="0" smtClean="0">
                <a:latin typeface="Comic Sans MS" pitchFamily="66" charset="0"/>
              </a:rPr>
              <a:t>Extensión foco contiguo.</a:t>
            </a:r>
          </a:p>
          <a:p>
            <a:pPr lvl="2">
              <a:buFont typeface="Arial" pitchFamily="34" charset="0"/>
              <a:buChar char="•"/>
            </a:pPr>
            <a:r>
              <a:rPr lang="es-ES" sz="3200" b="1" u="sng" dirty="0" smtClean="0">
                <a:latin typeface="Comic Sans MS" pitchFamily="66" charset="0"/>
              </a:rPr>
              <a:t>Diseminación hematógena </a:t>
            </a:r>
            <a:r>
              <a:rPr lang="es-ES" sz="3200" b="1" dirty="0" smtClean="0">
                <a:latin typeface="Comic Sans MS" pitchFamily="66" charset="0"/>
              </a:rPr>
              <a:t>(causa más importante).</a:t>
            </a:r>
          </a:p>
          <a:p>
            <a:pPr lvl="2">
              <a:buFont typeface="Arial" pitchFamily="34" charset="0"/>
              <a:buChar char="•"/>
            </a:pPr>
            <a:r>
              <a:rPr lang="es-ES" sz="3200" b="1" dirty="0" smtClean="0">
                <a:latin typeface="Comic Sans MS" pitchFamily="66" charset="0"/>
              </a:rPr>
              <a:t>Penetración directa (TCE o IQX)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75788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CLÍNICA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60849"/>
            <a:ext cx="7560840" cy="2448271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CEFALEA, FOCALIDAD, FIEBRE, ALT.CONCIENCIA, PAPILEDEMA...</a:t>
            </a:r>
          </a:p>
          <a:p>
            <a:endParaRPr lang="es-ES" sz="32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s-ES" sz="3200" b="1" dirty="0" smtClean="0">
                <a:latin typeface="Comic Sans MS" pitchFamily="66" charset="0"/>
              </a:rPr>
              <a:t>TRIADA:</a:t>
            </a:r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 FIEBRE, HTIC, FOCALIDAD (&lt; 50%).</a:t>
            </a:r>
            <a:endParaRPr lang="es-ES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88832" cy="75788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PRUEBAS COMPLEMENTARIAS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508977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TC con contraste o RMN</a:t>
            </a:r>
            <a:r>
              <a:rPr lang="es-ES" sz="3200" b="1" dirty="0" smtClean="0">
                <a:latin typeface="Comic Sans MS" pitchFamily="66" charset="0"/>
              </a:rPr>
              <a:t>: SIEMPRE.</a:t>
            </a:r>
          </a:p>
          <a:p>
            <a:r>
              <a:rPr lang="es-ES" sz="3200" b="1" dirty="0" smtClean="0">
                <a:latin typeface="Comic Sans MS" pitchFamily="66" charset="0"/>
              </a:rPr>
              <a:t>Analítica, </a:t>
            </a:r>
            <a:r>
              <a:rPr lang="es-ES" sz="3200" b="1" dirty="0" err="1" smtClean="0">
                <a:latin typeface="Comic Sans MS" pitchFamily="66" charset="0"/>
              </a:rPr>
              <a:t>Rx</a:t>
            </a:r>
            <a:r>
              <a:rPr lang="es-ES" sz="3200" b="1" dirty="0" smtClean="0">
                <a:latin typeface="Comic Sans MS" pitchFamily="66" charset="0"/>
              </a:rPr>
              <a:t>, orina….dependiendo sospecha etiológica (foco origen).</a:t>
            </a:r>
          </a:p>
          <a:p>
            <a:r>
              <a:rPr lang="es-ES" sz="3200" b="1" dirty="0" smtClean="0">
                <a:solidFill>
                  <a:schemeClr val="accent1"/>
                </a:solidFill>
                <a:latin typeface="Comic Sans MS" pitchFamily="66" charset="0"/>
              </a:rPr>
              <a:t>PL: </a:t>
            </a:r>
            <a:r>
              <a:rPr lang="es-ES" sz="3200" b="1" dirty="0" smtClean="0">
                <a:latin typeface="Comic Sans MS" pitchFamily="66" charset="0"/>
              </a:rPr>
              <a:t>NO.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TRATAMIENTO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8208912" cy="4203829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  <a:latin typeface="Comic Sans MS" pitchFamily="66" charset="0"/>
              </a:rPr>
              <a:t>ATB</a:t>
            </a:r>
            <a:r>
              <a:rPr lang="es-ES" sz="2800" b="1" dirty="0" smtClean="0">
                <a:latin typeface="Comic Sans MS" pitchFamily="66" charset="0"/>
              </a:rPr>
              <a:t>: según foco y microorganismo más probable.</a:t>
            </a:r>
          </a:p>
          <a:p>
            <a:pPr marL="68580" indent="0">
              <a:buNone/>
            </a:pPr>
            <a:endParaRPr lang="es-ES" sz="1200" b="1" dirty="0" smtClean="0"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1"/>
                </a:solidFill>
                <a:latin typeface="Comic Sans MS" pitchFamily="66" charset="0"/>
              </a:rPr>
              <a:t>IQX:</a:t>
            </a:r>
          </a:p>
          <a:p>
            <a:pPr lvl="2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EDEMA con HTIC.</a:t>
            </a:r>
          </a:p>
          <a:p>
            <a:pPr lvl="2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Lesión única &gt; 2-3 cm.</a:t>
            </a:r>
          </a:p>
          <a:p>
            <a:pPr lvl="2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Lesiones &lt; 3 cm con gas o situados en fosa posterior o localización </a:t>
            </a:r>
            <a:r>
              <a:rPr lang="es-ES" sz="2400" b="1" dirty="0" err="1" smtClean="0">
                <a:latin typeface="Comic Sans MS" pitchFamily="66" charset="0"/>
              </a:rPr>
              <a:t>periventricular</a:t>
            </a:r>
            <a:r>
              <a:rPr lang="es-ES" sz="2400" b="1" dirty="0" smtClean="0">
                <a:latin typeface="Comic Sans MS" pitchFamily="66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Absceso postraumático o postquirúrgico.</a:t>
            </a:r>
          </a:p>
          <a:p>
            <a:pPr lvl="2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Lesiones originadas por hongos</a:t>
            </a:r>
            <a:r>
              <a:rPr lang="es-ES" sz="2800" b="1" dirty="0" smtClean="0">
                <a:latin typeface="Comic Sans MS" pitchFamily="66" charset="0"/>
              </a:rPr>
              <a:t>. </a:t>
            </a:r>
            <a:endParaRPr lang="es-E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212976"/>
            <a:ext cx="7024744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solidFill>
                  <a:schemeClr val="tx2"/>
                </a:solidFill>
                <a:latin typeface="Comic Sans MS" pitchFamily="66" charset="0"/>
              </a:rPr>
              <a:t>SÍNDROME CONFUSIONAL AGUDO</a:t>
            </a:r>
            <a:endParaRPr lang="es-ES" sz="6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2664296"/>
          </a:xfrm>
        </p:spPr>
        <p:txBody>
          <a:bodyPr>
            <a:normAutofit fontScale="77500" lnSpcReduction="20000"/>
          </a:bodyPr>
          <a:lstStyle/>
          <a:p>
            <a:r>
              <a:rPr lang="es-ES" sz="3000" dirty="0" smtClean="0">
                <a:latin typeface="Comic Sans MS" pitchFamily="66" charset="0"/>
              </a:rPr>
              <a:t>CAUSA ORGÁNICA.</a:t>
            </a:r>
          </a:p>
          <a:p>
            <a:r>
              <a:rPr lang="es-ES" sz="3000" dirty="0" smtClean="0">
                <a:latin typeface="Comic Sans MS" pitchFamily="66" charset="0"/>
              </a:rPr>
              <a:t>ALTERACIÓN N.CONCIENCIA y </a:t>
            </a:r>
            <a:r>
              <a:rPr lang="es-ES" sz="3000" b="1" dirty="0" smtClean="0">
                <a:latin typeface="Comic Sans MS" pitchFamily="66" charset="0"/>
              </a:rPr>
              <a:t>ATENCIÓN.</a:t>
            </a:r>
          </a:p>
          <a:p>
            <a:r>
              <a:rPr lang="es-ES" sz="3000" dirty="0" smtClean="0">
                <a:latin typeface="Comic Sans MS" pitchFamily="66" charset="0"/>
              </a:rPr>
              <a:t>INICIO </a:t>
            </a:r>
            <a:r>
              <a:rPr lang="es-ES" sz="3000" b="1" dirty="0" smtClean="0">
                <a:latin typeface="Comic Sans MS" pitchFamily="66" charset="0"/>
              </a:rPr>
              <a:t>AGUDO </a:t>
            </a:r>
            <a:r>
              <a:rPr lang="es-ES" sz="3000" dirty="0" smtClean="0">
                <a:latin typeface="Comic Sans MS" pitchFamily="66" charset="0"/>
              </a:rPr>
              <a:t>(horas-días) y </a:t>
            </a:r>
            <a:r>
              <a:rPr lang="es-ES" sz="3000" b="1" dirty="0" smtClean="0">
                <a:latin typeface="Comic Sans MS" pitchFamily="66" charset="0"/>
              </a:rPr>
              <a:t>FLUCTUANTE.</a:t>
            </a:r>
          </a:p>
          <a:p>
            <a:r>
              <a:rPr lang="es-ES" sz="3000" b="1" dirty="0" smtClean="0">
                <a:latin typeface="Comic Sans MS" pitchFamily="66" charset="0"/>
              </a:rPr>
              <a:t>REVERSIBLE.</a:t>
            </a:r>
          </a:p>
          <a:p>
            <a:r>
              <a:rPr lang="es-ES" sz="3000" dirty="0" smtClean="0">
                <a:latin typeface="Comic Sans MS" pitchFamily="66" charset="0"/>
              </a:rPr>
              <a:t>DET. COGNITIVO (memoria, orientación, lenguaje…).</a:t>
            </a:r>
          </a:p>
          <a:p>
            <a:pPr marL="6858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63896" y="95106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/>
                </a:solidFill>
                <a:latin typeface="Comic Sans MS" pitchFamily="66" charset="0"/>
              </a:rPr>
              <a:t>DEFINICIÓN</a:t>
            </a:r>
            <a:endParaRPr lang="es-ES" sz="40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82989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ETIOLOGÍA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6777317" cy="3508977"/>
          </a:xfrm>
        </p:spPr>
        <p:txBody>
          <a:bodyPr/>
          <a:lstStyle/>
          <a:p>
            <a:r>
              <a:rPr lang="es-ES" dirty="0" smtClean="0"/>
              <a:t>Cualquier enfermedad moderada-grave.</a:t>
            </a:r>
          </a:p>
          <a:p>
            <a:r>
              <a:rPr lang="es-ES" dirty="0" smtClean="0"/>
              <a:t>ENF. SISTÉMICA.</a:t>
            </a:r>
          </a:p>
          <a:p>
            <a:r>
              <a:rPr lang="es-ES" dirty="0" smtClean="0"/>
              <a:t>ENF. NEUROLÓGICA.</a:t>
            </a:r>
          </a:p>
          <a:p>
            <a:r>
              <a:rPr lang="es-ES" dirty="0" smtClean="0"/>
              <a:t>TNO. PSIQUIÁTRICO.</a:t>
            </a:r>
          </a:p>
          <a:p>
            <a:r>
              <a:rPr lang="es-ES" dirty="0" smtClean="0"/>
              <a:t>TÓXICOS.</a:t>
            </a:r>
          </a:p>
          <a:p>
            <a:r>
              <a:rPr lang="es-ES" dirty="0" smtClean="0"/>
              <a:t>FÁRMACOS.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450912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Más </a:t>
            </a:r>
            <a:r>
              <a:rPr lang="es-ES" b="1" dirty="0" err="1" smtClean="0">
                <a:solidFill>
                  <a:schemeClr val="tx2"/>
                </a:solidFill>
                <a:latin typeface="Comic Sans MS" pitchFamily="66" charset="0"/>
              </a:rPr>
              <a:t>frec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 y reversible: TÓXICOS.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ANCIANOS: ITU.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Pacientes terminales 80% lo desarrollan.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Forma de presentación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HIPOACTIVO (30%).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Síntomas -. 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DD: demencia ó depresión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Etiología: METABÓLICA. </a:t>
            </a:r>
          </a:p>
          <a:p>
            <a:r>
              <a:rPr lang="es-ES" dirty="0" smtClean="0"/>
              <a:t>HIPERACTIVO (5%).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/>
              <a:t>Síntomas +. </a:t>
            </a:r>
          </a:p>
          <a:p>
            <a:pPr lvl="1">
              <a:buFont typeface="Arial" pitchFamily="34" charset="0"/>
              <a:buChar char="•"/>
            </a:pPr>
            <a:r>
              <a:rPr lang="es-ES" dirty="0"/>
              <a:t>Abstinencia o intoxicación tóxicos. </a:t>
            </a:r>
            <a:endParaRPr lang="es-ES" dirty="0" smtClean="0"/>
          </a:p>
          <a:p>
            <a:r>
              <a:rPr lang="es-ES" dirty="0" smtClean="0"/>
              <a:t>MIXTO (65%).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3990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75788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DIAGNÓSTICO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768752" cy="43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35896" y="472514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2 CRIT. MAYORES 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(agudo, fluctuante e inatención).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+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1 CRIT. MENOR 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(pensamiento desorganizado , </a:t>
            </a:r>
            <a:r>
              <a:rPr lang="es-ES" b="1" dirty="0" err="1" smtClean="0">
                <a:solidFill>
                  <a:schemeClr val="tx2"/>
                </a:solidFill>
                <a:latin typeface="Comic Sans MS" pitchFamily="66" charset="0"/>
              </a:rPr>
              <a:t>alt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. Nivel de conciencia).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6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MIGRAÑA SIN AURA (75%)</a:t>
            </a:r>
            <a:endParaRPr lang="es-ES" b="1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48126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ES" sz="1800" dirty="0">
                <a:latin typeface="Comic Sans MS" pitchFamily="66" charset="0"/>
              </a:rPr>
              <a:t>Al menos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5 episodios</a:t>
            </a:r>
            <a:r>
              <a:rPr lang="es-ES" sz="1800" dirty="0">
                <a:latin typeface="Comic Sans MS" pitchFamily="66" charset="0"/>
              </a:rPr>
              <a:t>, cumpliendo los siguientes criterios</a:t>
            </a:r>
            <a:r>
              <a:rPr lang="es-ES" sz="1800" dirty="0" smtClean="0">
                <a:latin typeface="Comic Sans MS" pitchFamily="66" charset="0"/>
              </a:rPr>
              <a:t>:</a:t>
            </a:r>
          </a:p>
          <a:p>
            <a:pPr marL="68580" indent="0">
              <a:buNone/>
            </a:pPr>
            <a:endParaRPr lang="es-ES" sz="1800" dirty="0">
              <a:latin typeface="Comic Sans MS" pitchFamily="66" charset="0"/>
            </a:endParaRPr>
          </a:p>
          <a:p>
            <a:pPr lvl="0"/>
            <a:r>
              <a:rPr lang="es-ES" sz="1800" dirty="0">
                <a:latin typeface="Comic Sans MS" pitchFamily="66" charset="0"/>
              </a:rPr>
              <a:t>Duración del episodio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4-72h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s-ES" sz="1800" dirty="0">
                <a:latin typeface="Comic Sans MS" pitchFamily="66" charset="0"/>
              </a:rPr>
              <a:t>sin tratamiento o tratada sin éxito</a:t>
            </a:r>
            <a:r>
              <a:rPr lang="es-ES" sz="1800" dirty="0" smtClean="0">
                <a:latin typeface="Comic Sans MS" pitchFamily="66" charset="0"/>
              </a:rPr>
              <a:t>).</a:t>
            </a:r>
          </a:p>
          <a:p>
            <a:pPr marL="68580" lvl="0" indent="0">
              <a:buNone/>
            </a:pPr>
            <a:endParaRPr lang="es-ES" sz="800" dirty="0">
              <a:latin typeface="Comic Sans MS" pitchFamily="66" charset="0"/>
            </a:endParaRPr>
          </a:p>
          <a:p>
            <a:pPr lvl="0"/>
            <a:r>
              <a:rPr lang="es-ES" sz="1800" dirty="0">
                <a:latin typeface="Comic Sans MS" pitchFamily="66" charset="0"/>
              </a:rPr>
              <a:t>Al menos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s-ES" sz="1800" dirty="0">
                <a:latin typeface="Comic Sans MS" pitchFamily="66" charset="0"/>
              </a:rPr>
              <a:t> de los siguientes datos: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 smtClean="0">
                <a:latin typeface="Comic Sans MS" pitchFamily="66" charset="0"/>
              </a:rPr>
              <a:t>Unilateral</a:t>
            </a:r>
            <a:r>
              <a:rPr lang="es-ES" sz="1800" dirty="0" smtClean="0">
                <a:latin typeface="Comic Sans MS" pitchFamily="66" charset="0"/>
              </a:rPr>
              <a:t> </a:t>
            </a:r>
            <a:r>
              <a:rPr lang="es-ES" sz="1800" dirty="0">
                <a:latin typeface="Comic Sans MS" pitchFamily="66" charset="0"/>
              </a:rPr>
              <a:t>(30-40% son bilaterales).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 smtClean="0">
                <a:latin typeface="Comic Sans MS" pitchFamily="66" charset="0"/>
              </a:rPr>
              <a:t>Pulsátil </a:t>
            </a:r>
            <a:r>
              <a:rPr lang="es-ES" sz="1800" dirty="0">
                <a:latin typeface="Comic Sans MS" pitchFamily="66" charset="0"/>
              </a:rPr>
              <a:t>(50% de los casos son no pulsátiles).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 smtClean="0">
                <a:latin typeface="Comic Sans MS" pitchFamily="66" charset="0"/>
              </a:rPr>
              <a:t>Moderada </a:t>
            </a:r>
            <a:r>
              <a:rPr lang="es-ES" sz="1800" b="1" dirty="0">
                <a:latin typeface="Comic Sans MS" pitchFamily="66" charset="0"/>
              </a:rPr>
              <a:t>a grave </a:t>
            </a:r>
            <a:r>
              <a:rPr lang="es-ES" sz="1800" dirty="0">
                <a:latin typeface="Comic Sans MS" pitchFamily="66" charset="0"/>
              </a:rPr>
              <a:t>(interfiriendo o evitando las tareas cotidianas).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 smtClean="0">
                <a:latin typeface="Comic Sans MS" pitchFamily="66" charset="0"/>
              </a:rPr>
              <a:t>Agravada </a:t>
            </a:r>
            <a:r>
              <a:rPr lang="es-ES" sz="1800" b="1" dirty="0">
                <a:latin typeface="Comic Sans MS" pitchFamily="66" charset="0"/>
              </a:rPr>
              <a:t>por el movimiento </a:t>
            </a:r>
            <a:r>
              <a:rPr lang="es-ES" sz="1800" dirty="0">
                <a:latin typeface="Comic Sans MS" pitchFamily="66" charset="0"/>
              </a:rPr>
              <a:t>(caminar o subir escaleras</a:t>
            </a:r>
            <a:r>
              <a:rPr lang="es-ES" sz="1800" dirty="0" smtClean="0">
                <a:latin typeface="Comic Sans MS" pitchFamily="66" charset="0"/>
              </a:rPr>
              <a:t>).</a:t>
            </a:r>
          </a:p>
          <a:p>
            <a:pPr marL="365760" lvl="1" indent="0">
              <a:buNone/>
            </a:pPr>
            <a:endParaRPr lang="es-ES" sz="800" dirty="0">
              <a:latin typeface="Comic Sans MS" pitchFamily="66" charset="0"/>
            </a:endParaRPr>
          </a:p>
          <a:p>
            <a:pPr lvl="0"/>
            <a:r>
              <a:rPr lang="es-ES" sz="1800" dirty="0">
                <a:latin typeface="Comic Sans MS" pitchFamily="66" charset="0"/>
              </a:rPr>
              <a:t>Al menos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</a:t>
            </a:r>
            <a:r>
              <a:rPr lang="es-ES" sz="1800" dirty="0" smtClean="0">
                <a:latin typeface="Comic Sans MS" pitchFamily="66" charset="0"/>
              </a:rPr>
              <a:t> </a:t>
            </a:r>
            <a:r>
              <a:rPr lang="es-ES" sz="1800" dirty="0">
                <a:latin typeface="Comic Sans MS" pitchFamily="66" charset="0"/>
              </a:rPr>
              <a:t>síntoma asociado: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>
                <a:latin typeface="Comic Sans MS" pitchFamily="66" charset="0"/>
              </a:rPr>
              <a:t>Náuseas o vómitos.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>
                <a:latin typeface="Comic Sans MS" pitchFamily="66" charset="0"/>
              </a:rPr>
              <a:t>Fotofobia.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 err="1">
                <a:latin typeface="Comic Sans MS" pitchFamily="66" charset="0"/>
              </a:rPr>
              <a:t>Sonofobia</a:t>
            </a:r>
            <a:r>
              <a:rPr lang="es-ES" sz="1800" b="1" dirty="0" smtClean="0">
                <a:latin typeface="Comic Sans MS" pitchFamily="66" charset="0"/>
              </a:rPr>
              <a:t>.</a:t>
            </a:r>
          </a:p>
          <a:p>
            <a:pPr marL="365760" lvl="1" indent="0">
              <a:buNone/>
            </a:pPr>
            <a:endParaRPr lang="es-ES" sz="800" b="1" dirty="0">
              <a:latin typeface="Comic Sans MS" pitchFamily="66" charset="0"/>
            </a:endParaRPr>
          </a:p>
          <a:p>
            <a:pPr lvl="0"/>
            <a:r>
              <a:rPr lang="es-ES" sz="1800" dirty="0">
                <a:latin typeface="Comic Sans MS" pitchFamily="66" charset="0"/>
              </a:rPr>
              <a:t>El dolor no se atribuye a otra enfermedad.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0222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28682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DIAGNÓSTICO DIFERENCIAL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2051720" y="2501441"/>
            <a:ext cx="1008112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45" y="3276634"/>
            <a:ext cx="10429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44" y="4077072"/>
            <a:ext cx="10429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43" y="4293096"/>
            <a:ext cx="10429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89240"/>
            <a:ext cx="10429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18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TRATAMIENTO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567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259632" y="4293096"/>
            <a:ext cx="42484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259632" y="5006880"/>
            <a:ext cx="38164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427984" y="2637628"/>
            <a:ext cx="8640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259632" y="2996952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25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Tratamiento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Comic Sans MS" pitchFamily="66" charset="0"/>
              </a:rPr>
              <a:t>Etiológico y sintomático. </a:t>
            </a:r>
          </a:p>
          <a:p>
            <a:r>
              <a:rPr lang="es-ES" dirty="0" smtClean="0">
                <a:latin typeface="Comic Sans MS" pitchFamily="66" charset="0"/>
              </a:rPr>
              <a:t>Psicofármaco </a:t>
            </a:r>
            <a:r>
              <a:rPr lang="es-ES" dirty="0" err="1" smtClean="0">
                <a:latin typeface="Comic Sans MS" pitchFamily="66" charset="0"/>
              </a:rPr>
              <a:t>cdo</a:t>
            </a:r>
            <a:r>
              <a:rPr lang="es-ES" dirty="0" smtClean="0">
                <a:latin typeface="Comic Sans MS" pitchFamily="66" charset="0"/>
              </a:rPr>
              <a:t> estrictamente necesario, vía oral y mínima dosis.</a:t>
            </a:r>
          </a:p>
          <a:p>
            <a:pPr marL="6858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ANCIANO: NEUROLÉPTICO ATÍPICO (</a:t>
            </a:r>
            <a:r>
              <a:rPr lang="es-ES" dirty="0" err="1" smtClean="0">
                <a:latin typeface="Comic Sans MS" pitchFamily="66" charset="0"/>
              </a:rPr>
              <a:t>Risperidona</a:t>
            </a:r>
            <a:r>
              <a:rPr lang="es-ES" dirty="0" smtClean="0">
                <a:latin typeface="Comic Sans MS" pitchFamily="66" charset="0"/>
              </a:rPr>
              <a:t>, </a:t>
            </a:r>
            <a:r>
              <a:rPr lang="es-ES" dirty="0" err="1" smtClean="0">
                <a:latin typeface="Comic Sans MS" pitchFamily="66" charset="0"/>
              </a:rPr>
              <a:t>quetiapina</a:t>
            </a:r>
            <a:r>
              <a:rPr lang="es-ES" dirty="0" smtClean="0">
                <a:latin typeface="Comic Sans MS" pitchFamily="66" charset="0"/>
              </a:rPr>
              <a:t>, </a:t>
            </a:r>
            <a:r>
              <a:rPr lang="es-ES" dirty="0" err="1" smtClean="0">
                <a:latin typeface="Comic Sans MS" pitchFamily="66" charset="0"/>
              </a:rPr>
              <a:t>Olanzapina</a:t>
            </a:r>
            <a:r>
              <a:rPr lang="es-ES" dirty="0" smtClean="0">
                <a:latin typeface="Comic Sans MS" pitchFamily="66" charset="0"/>
              </a:rPr>
              <a:t>, </a:t>
            </a:r>
            <a:r>
              <a:rPr lang="es-ES" dirty="0" err="1" smtClean="0">
                <a:latin typeface="Comic Sans MS" pitchFamily="66" charset="0"/>
              </a:rPr>
              <a:t>ziprasidona</a:t>
            </a:r>
            <a:r>
              <a:rPr lang="es-ES" dirty="0" smtClean="0">
                <a:latin typeface="Comic Sans MS" pitchFamily="66" charset="0"/>
              </a:rPr>
              <a:t>, </a:t>
            </a:r>
            <a:r>
              <a:rPr lang="es-ES" dirty="0" err="1" smtClean="0">
                <a:latin typeface="Comic Sans MS" pitchFamily="66" charset="0"/>
              </a:rPr>
              <a:t>aripiprazol</a:t>
            </a:r>
            <a:r>
              <a:rPr lang="es-ES" dirty="0" smtClean="0">
                <a:latin typeface="Comic Sans MS" pitchFamily="66" charset="0"/>
              </a:rPr>
              <a:t>). BZD 2ª opción.</a:t>
            </a:r>
          </a:p>
          <a:p>
            <a:r>
              <a:rPr lang="es-ES" dirty="0" smtClean="0">
                <a:latin typeface="Comic Sans MS" pitchFamily="66" charset="0"/>
              </a:rPr>
              <a:t>AGITADO con DEMENCIA: </a:t>
            </a:r>
            <a:r>
              <a:rPr lang="es-ES" dirty="0" err="1" smtClean="0">
                <a:latin typeface="Comic Sans MS" pitchFamily="66" charset="0"/>
              </a:rPr>
              <a:t>Aripiprazol</a:t>
            </a:r>
            <a:r>
              <a:rPr lang="es-ES" dirty="0" smtClean="0">
                <a:latin typeface="Comic Sans MS" pitchFamily="66" charset="0"/>
              </a:rPr>
              <a:t>, haloperidol.</a:t>
            </a:r>
          </a:p>
          <a:p>
            <a:r>
              <a:rPr lang="es-ES" dirty="0" smtClean="0">
                <a:latin typeface="Comic Sans MS" pitchFamily="66" charset="0"/>
              </a:rPr>
              <a:t>ALCOHÓLICO: </a:t>
            </a:r>
            <a:r>
              <a:rPr lang="es-ES" dirty="0" err="1" smtClean="0">
                <a:latin typeface="Comic Sans MS" pitchFamily="66" charset="0"/>
              </a:rPr>
              <a:t>clometiazol</a:t>
            </a:r>
            <a:r>
              <a:rPr lang="es-ES" dirty="0" smtClean="0">
                <a:latin typeface="Comic Sans MS" pitchFamily="66" charset="0"/>
              </a:rPr>
              <a:t> (</a:t>
            </a:r>
            <a:r>
              <a:rPr lang="es-ES" dirty="0" err="1" smtClean="0">
                <a:latin typeface="Comic Sans MS" pitchFamily="66" charset="0"/>
              </a:rPr>
              <a:t>deprax</a:t>
            </a:r>
            <a:r>
              <a:rPr lang="es-ES" dirty="0" smtClean="0">
                <a:latin typeface="Comic Sans MS" pitchFamily="66" charset="0"/>
              </a:rPr>
              <a:t>) y </a:t>
            </a:r>
            <a:r>
              <a:rPr lang="es-ES" dirty="0" err="1" smtClean="0">
                <a:latin typeface="Comic Sans MS" pitchFamily="66" charset="0"/>
              </a:rPr>
              <a:t>bzd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6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MIGRAÑA CON AURA (20%)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3508977"/>
          </a:xfrm>
        </p:spPr>
        <p:txBody>
          <a:bodyPr/>
          <a:lstStyle/>
          <a:p>
            <a:pPr lvl="0"/>
            <a:r>
              <a:rPr lang="es-ES" dirty="0">
                <a:latin typeface="Comic Sans MS" pitchFamily="66" charset="0"/>
              </a:rPr>
              <a:t>Uno o más </a:t>
            </a:r>
            <a:r>
              <a:rPr lang="es-ES" b="1" dirty="0">
                <a:latin typeface="Comic Sans MS" pitchFamily="66" charset="0"/>
              </a:rPr>
              <a:t>síntomas focales neurológicos </a:t>
            </a:r>
            <a:r>
              <a:rPr lang="es-ES" dirty="0">
                <a:latin typeface="Comic Sans MS" pitchFamily="66" charset="0"/>
              </a:rPr>
              <a:t>transitorios (</a:t>
            </a:r>
            <a:r>
              <a:rPr lang="es-ES" b="1" dirty="0">
                <a:latin typeface="Comic Sans MS" pitchFamily="66" charset="0"/>
              </a:rPr>
              <a:t>90% visuales</a:t>
            </a:r>
            <a:r>
              <a:rPr lang="es-ES" dirty="0">
                <a:latin typeface="Comic Sans MS" pitchFamily="66" charset="0"/>
              </a:rPr>
              <a:t>) antes o durante la cefalea.</a:t>
            </a:r>
          </a:p>
          <a:p>
            <a:pPr lvl="0"/>
            <a:r>
              <a:rPr lang="es-ES" dirty="0">
                <a:latin typeface="Comic Sans MS" pitchFamily="66" charset="0"/>
              </a:rPr>
              <a:t>Duración del aura de </a:t>
            </a:r>
            <a:r>
              <a:rPr lang="es-ES" b="1" dirty="0">
                <a:latin typeface="Comic Sans MS" pitchFamily="66" charset="0"/>
              </a:rPr>
              <a:t>5 -60 minutos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lvl="0"/>
            <a:r>
              <a:rPr lang="es-ES" dirty="0">
                <a:latin typeface="Comic Sans MS" pitchFamily="66" charset="0"/>
              </a:rPr>
              <a:t>La </a:t>
            </a:r>
            <a:r>
              <a:rPr lang="es-ES" b="1" dirty="0">
                <a:latin typeface="Comic Sans MS" pitchFamily="66" charset="0"/>
              </a:rPr>
              <a:t>cefalea</a:t>
            </a:r>
            <a:r>
              <a:rPr lang="es-ES" dirty="0">
                <a:latin typeface="Comic Sans MS" pitchFamily="66" charset="0"/>
              </a:rPr>
              <a:t> acompaña o sigue al aura dentro de los siguientes </a:t>
            </a:r>
            <a:r>
              <a:rPr lang="es-ES" b="1" dirty="0">
                <a:latin typeface="Comic Sans MS" pitchFamily="66" charset="0"/>
              </a:rPr>
              <a:t>60 minutos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lvl="0"/>
            <a:r>
              <a:rPr lang="es-ES" dirty="0">
                <a:latin typeface="Comic Sans MS" pitchFamily="66" charset="0"/>
              </a:rPr>
              <a:t>El dolor no se atribuye a otra enfermedad.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55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82989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MIGRAÑA BASILAR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344932" cy="391579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s-ES" dirty="0">
                <a:latin typeface="Comic Sans MS" pitchFamily="66" charset="0"/>
              </a:rPr>
              <a:t>A</a:t>
            </a:r>
            <a:r>
              <a:rPr lang="es-ES" dirty="0" smtClean="0">
                <a:latin typeface="Comic Sans MS" pitchFamily="66" charset="0"/>
              </a:rPr>
              <a:t>l </a:t>
            </a:r>
            <a:r>
              <a:rPr lang="es-ES" dirty="0">
                <a:latin typeface="Comic Sans MS" pitchFamily="66" charset="0"/>
              </a:rPr>
              <a:t>menos dos de los siguientes síntomas:</a:t>
            </a:r>
          </a:p>
          <a:p>
            <a:pPr lvl="1"/>
            <a:r>
              <a:rPr lang="es-ES" dirty="0">
                <a:latin typeface="Comic Sans MS" pitchFamily="66" charset="0"/>
              </a:rPr>
              <a:t>Síntomas  visuales </a:t>
            </a:r>
            <a:r>
              <a:rPr lang="es-ES" dirty="0" err="1">
                <a:latin typeface="Comic Sans MS" pitchFamily="66" charset="0"/>
              </a:rPr>
              <a:t>campimétricos</a:t>
            </a:r>
            <a:r>
              <a:rPr lang="es-ES" dirty="0">
                <a:latin typeface="Comic Sans MS" pitchFamily="66" charset="0"/>
              </a:rPr>
              <a:t> homónimos.</a:t>
            </a:r>
          </a:p>
          <a:p>
            <a:pPr lvl="1"/>
            <a:r>
              <a:rPr lang="es-ES" dirty="0">
                <a:latin typeface="Comic Sans MS" pitchFamily="66" charset="0"/>
              </a:rPr>
              <a:t>Disartria.</a:t>
            </a:r>
          </a:p>
          <a:p>
            <a:pPr lvl="1"/>
            <a:r>
              <a:rPr lang="es-ES" dirty="0">
                <a:latin typeface="Comic Sans MS" pitchFamily="66" charset="0"/>
              </a:rPr>
              <a:t>Vértigo.</a:t>
            </a:r>
          </a:p>
          <a:p>
            <a:pPr lvl="1"/>
            <a:r>
              <a:rPr lang="es-ES" dirty="0" err="1">
                <a:latin typeface="Comic Sans MS" pitchFamily="66" charset="0"/>
              </a:rPr>
              <a:t>Acúfenos</a:t>
            </a:r>
            <a:r>
              <a:rPr lang="es-ES" dirty="0">
                <a:latin typeface="Comic Sans MS" pitchFamily="66" charset="0"/>
              </a:rPr>
              <a:t>. </a:t>
            </a:r>
          </a:p>
          <a:p>
            <a:pPr lvl="1"/>
            <a:r>
              <a:rPr lang="es-ES" dirty="0">
                <a:latin typeface="Comic Sans MS" pitchFamily="66" charset="0"/>
              </a:rPr>
              <a:t>Hipoacusia.</a:t>
            </a:r>
          </a:p>
          <a:p>
            <a:pPr lvl="1"/>
            <a:r>
              <a:rPr lang="es-ES" dirty="0">
                <a:latin typeface="Comic Sans MS" pitchFamily="66" charset="0"/>
              </a:rPr>
              <a:t>Diplopía.</a:t>
            </a:r>
          </a:p>
          <a:p>
            <a:pPr lvl="1"/>
            <a:r>
              <a:rPr lang="es-ES" dirty="0">
                <a:latin typeface="Comic Sans MS" pitchFamily="66" charset="0"/>
              </a:rPr>
              <a:t>Ataxia.</a:t>
            </a:r>
          </a:p>
          <a:p>
            <a:pPr lvl="1"/>
            <a:r>
              <a:rPr lang="es-ES" dirty="0">
                <a:latin typeface="Comic Sans MS" pitchFamily="66" charset="0"/>
              </a:rPr>
              <a:t>Parestesias o </a:t>
            </a:r>
            <a:r>
              <a:rPr lang="es-ES" dirty="0" err="1">
                <a:latin typeface="Comic Sans MS" pitchFamily="66" charset="0"/>
              </a:rPr>
              <a:t>paresias</a:t>
            </a:r>
            <a:r>
              <a:rPr lang="es-ES" dirty="0">
                <a:latin typeface="Comic Sans MS" pitchFamily="66" charset="0"/>
              </a:rPr>
              <a:t> bilaterales.</a:t>
            </a:r>
          </a:p>
          <a:p>
            <a:pPr lvl="1"/>
            <a:r>
              <a:rPr lang="es-ES" dirty="0">
                <a:latin typeface="Comic Sans MS" pitchFamily="66" charset="0"/>
              </a:rPr>
              <a:t>Disminución del estado de conciencia.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6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2658" cy="75788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Complicaciones de la MIGRAÑA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es-ES" dirty="0" smtClean="0"/>
              <a:t>MIGRAÑA CRONICA: YA NO ES COMPLICACIÓN sino entidad diferente (Cefalea crónica no progresiva).</a:t>
            </a:r>
          </a:p>
          <a:p>
            <a:r>
              <a:rPr lang="es-ES" dirty="0" smtClean="0"/>
              <a:t>ESTATUS MIGRAÑOSO: &gt; 72h a pesar del </a:t>
            </a:r>
            <a:r>
              <a:rPr lang="es-ES" dirty="0" err="1" smtClean="0"/>
              <a:t>tto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INFARTO MIGRAÑOSO: el aura persiste más allá de la cefalea y existe lesión isquémica en prueba de imagen.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6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4823"/>
            <a:ext cx="74168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TRATAMIENTO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31409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EMBARAZO: </a:t>
            </a: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Paracetamol.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Meperidina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Sumatriptán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386</TotalTime>
  <Words>2300</Words>
  <Application>Microsoft Office PowerPoint</Application>
  <PresentationFormat>Presentación en pantalla (4:3)</PresentationFormat>
  <Paragraphs>473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Austin</vt:lpstr>
      <vt:lpstr>TEMA 11.</vt:lpstr>
      <vt:lpstr>Presentación de PowerPoint</vt:lpstr>
      <vt:lpstr>CLASIFICACIÓN x perfil temporal</vt:lpstr>
      <vt:lpstr>CRITERIOS DE GRAVEDAD</vt:lpstr>
      <vt:lpstr>MIGRAÑA SIN AURA (75%)</vt:lpstr>
      <vt:lpstr>MIGRAÑA CON AURA (20%)</vt:lpstr>
      <vt:lpstr>MIGRAÑA BASILAR</vt:lpstr>
      <vt:lpstr>Complicaciones de la MIGRAÑA</vt:lpstr>
      <vt:lpstr>Presentación de PowerPoint</vt:lpstr>
      <vt:lpstr>Presentación de PowerPoint</vt:lpstr>
      <vt:lpstr>TRATAMIENTO PREVENTIVO (6 a 12 meses)</vt:lpstr>
      <vt:lpstr>CEFALEA EN RACIMOS</vt:lpstr>
      <vt:lpstr>HEMICRÁNEA PAROXÍSTICA</vt:lpstr>
      <vt:lpstr>SUNT / SUNA (sólo un síntoma vegetativo)</vt:lpstr>
      <vt:lpstr>Presentación de PowerPoint</vt:lpstr>
      <vt:lpstr>Presentación de PowerPoint</vt:lpstr>
      <vt:lpstr>CEFALEA TENSIONAL</vt:lpstr>
      <vt:lpstr>MIGRAÑA CRÓNICA</vt:lpstr>
      <vt:lpstr>Presentación de PowerPoint</vt:lpstr>
      <vt:lpstr>Presentación de PowerPoint</vt:lpstr>
      <vt:lpstr>MENINGITIS</vt:lpstr>
      <vt:lpstr>Clasificación</vt:lpstr>
      <vt:lpstr>Presentación de PowerPoint</vt:lpstr>
      <vt:lpstr>Presentación de PowerPoint</vt:lpstr>
      <vt:lpstr>Clínica</vt:lpstr>
      <vt:lpstr>TAC previo PL:</vt:lpstr>
      <vt:lpstr>Contraindicaciones PL</vt:lpstr>
      <vt:lpstr>Complicaciones PL</vt:lpstr>
      <vt:lpstr>Presentación de PowerPoint</vt:lpstr>
      <vt:lpstr>Presentación de PowerPoint</vt:lpstr>
      <vt:lpstr>Presentación de PowerPoint</vt:lpstr>
      <vt:lpstr>CORTICOIDES</vt:lpstr>
      <vt:lpstr>QUIMIOPROFILAXIS M.B.A. MENINGOCÓCICA</vt:lpstr>
      <vt:lpstr>M. VÍRICA</vt:lpstr>
      <vt:lpstr>ENCEFALITIS</vt:lpstr>
      <vt:lpstr>Etiología:</vt:lpstr>
      <vt:lpstr>CLÍNICA</vt:lpstr>
      <vt:lpstr>DIAGNÓSTICO:</vt:lpstr>
      <vt:lpstr>TRATAMIENTO</vt:lpstr>
      <vt:lpstr>ABSCESO CEREBRAL</vt:lpstr>
      <vt:lpstr>Presentación de PowerPoint</vt:lpstr>
      <vt:lpstr>CLÍNICA</vt:lpstr>
      <vt:lpstr>PRUEBAS COMPLEMENTARIAS</vt:lpstr>
      <vt:lpstr>TRATAMIENTO</vt:lpstr>
      <vt:lpstr>SÍNDROME CONFUSIONAL AGUDO</vt:lpstr>
      <vt:lpstr>Presentación de PowerPoint</vt:lpstr>
      <vt:lpstr>ETIOLOGÍA</vt:lpstr>
      <vt:lpstr>Forma de presentación</vt:lpstr>
      <vt:lpstr>DIAGNÓSTICO</vt:lpstr>
      <vt:lpstr>DIAGNÓSTICO DIFERENCIAL</vt:lpstr>
      <vt:lpstr>TRATAMIENTO</vt:lpstr>
      <vt:lpstr>Tratamiento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11.</dc:title>
  <dc:creator>MARTA GIL GALLEGO</dc:creator>
  <cp:lastModifiedBy>MARTA GIL GALLEGO</cp:lastModifiedBy>
  <cp:revision>40</cp:revision>
  <dcterms:created xsi:type="dcterms:W3CDTF">2022-02-06T22:21:31Z</dcterms:created>
  <dcterms:modified xsi:type="dcterms:W3CDTF">2022-02-09T07:55:10Z</dcterms:modified>
</cp:coreProperties>
</file>